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323" r:id="rId3"/>
    <p:sldId id="271" r:id="rId4"/>
    <p:sldId id="324" r:id="rId5"/>
    <p:sldId id="325" r:id="rId6"/>
    <p:sldId id="326" r:id="rId7"/>
    <p:sldId id="327" r:id="rId8"/>
    <p:sldId id="329" r:id="rId9"/>
    <p:sldId id="328" r:id="rId10"/>
    <p:sldId id="330" r:id="rId11"/>
    <p:sldId id="331" r:id="rId12"/>
    <p:sldId id="268" r:id="rId13"/>
    <p:sldId id="303" r:id="rId14"/>
    <p:sldId id="332" r:id="rId15"/>
    <p:sldId id="304" r:id="rId16"/>
    <p:sldId id="269" r:id="rId17"/>
    <p:sldId id="316" r:id="rId18"/>
    <p:sldId id="312" r:id="rId19"/>
    <p:sldId id="319" r:id="rId20"/>
    <p:sldId id="317" r:id="rId21"/>
    <p:sldId id="318" r:id="rId22"/>
    <p:sldId id="320" r:id="rId23"/>
    <p:sldId id="334" r:id="rId24"/>
    <p:sldId id="321" r:id="rId25"/>
    <p:sldId id="305" r:id="rId26"/>
    <p:sldId id="322" r:id="rId27"/>
    <p:sldId id="313" r:id="rId28"/>
    <p:sldId id="314" r:id="rId29"/>
    <p:sldId id="262" r:id="rId30"/>
    <p:sldId id="333" r:id="rId31"/>
    <p:sldId id="315" r:id="rId32"/>
    <p:sldId id="263" r:id="rId33"/>
    <p:sldId id="298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8" d="100"/>
          <a:sy n="68" d="100"/>
        </p:scale>
        <p:origin x="-588" y="-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62707" y="1371600"/>
            <a:ext cx="109728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38A3-72A8-4541-9BB5-7E3FF89788EA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FC23-33D7-4AC2-81EC-C1AEF812468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828800" y="3331698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38A3-72A8-4541-9BB5-7E3FF89788EA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FC23-33D7-4AC2-81EC-C1AEF81246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38A3-72A8-4541-9BB5-7E3FF89788EA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FC23-33D7-4AC2-81EC-C1AEF81246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38A3-72A8-4541-9BB5-7E3FF89788EA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FC23-33D7-4AC2-81EC-C1AEF81246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609600"/>
            <a:ext cx="94488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33600" y="2507786"/>
            <a:ext cx="94488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38A3-72A8-4541-9BB5-7E3FF89788EA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566400" y="6416676"/>
            <a:ext cx="1016000" cy="365125"/>
          </a:xfrm>
        </p:spPr>
        <p:txBody>
          <a:bodyPr/>
          <a:lstStyle/>
          <a:p>
            <a:fld id="{70A4FC23-33D7-4AC2-81EC-C1AEF812468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38A3-72A8-4541-9BB5-7E3FF89788EA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FC23-33D7-4AC2-81EC-C1AEF81246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8" y="1535113"/>
            <a:ext cx="5389033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9600" y="2362201"/>
            <a:ext cx="5386917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362201"/>
            <a:ext cx="5389033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38A3-72A8-4541-9BB5-7E3FF89788EA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FC23-33D7-4AC2-81EC-C1AEF81246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38A3-72A8-4541-9BB5-7E3FF89788EA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FC23-33D7-4AC2-81EC-C1AEF81246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38A3-72A8-4541-9BB5-7E3FF89788EA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FC23-33D7-4AC2-81EC-C1AEF81246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1" y="1524001"/>
            <a:ext cx="4011084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38A3-72A8-4541-9BB5-7E3FF89788EA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FC23-33D7-4AC2-81EC-C1AEF81246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609600"/>
            <a:ext cx="73152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38400" y="1831975"/>
            <a:ext cx="73152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438400" y="1166787"/>
            <a:ext cx="73152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38A3-72A8-4541-9BB5-7E3FF89788EA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FC23-33D7-4AC2-81EC-C1AEF81246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" y="6416676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C1138A3-72A8-4541-9BB5-7E3FF89788EA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165600" y="6416676"/>
            <a:ext cx="38608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566400" y="6416676"/>
            <a:ext cx="1016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0A4FC23-33D7-4AC2-81EC-C1AEF812468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2.png"/><Relationship Id="rId7" Type="http://schemas.openxmlformats.org/officeDocument/2006/relationships/image" Target="../media/image48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Relationship Id="rId9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image" Target="../media/image70.png"/><Relationship Id="rId7" Type="http://schemas.openxmlformats.org/officeDocument/2006/relationships/image" Target="../media/image74.jpe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3" Type="http://schemas.openxmlformats.org/officeDocument/2006/relationships/image" Target="../media/image77.jpeg"/><Relationship Id="rId7" Type="http://schemas.openxmlformats.org/officeDocument/2006/relationships/image" Target="../media/image81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78.jpeg"/><Relationship Id="rId9" Type="http://schemas.openxmlformats.org/officeDocument/2006/relationships/image" Target="../media/image83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eg"/><Relationship Id="rId3" Type="http://schemas.openxmlformats.org/officeDocument/2006/relationships/image" Target="../media/image88.png"/><Relationship Id="rId7" Type="http://schemas.openxmlformats.org/officeDocument/2006/relationships/image" Target="../media/image92.jpe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10" Type="http://schemas.openxmlformats.org/officeDocument/2006/relationships/image" Target="../media/image95.jpeg"/><Relationship Id="rId4" Type="http://schemas.openxmlformats.org/officeDocument/2006/relationships/image" Target="../media/image89.png"/><Relationship Id="rId9" Type="http://schemas.openxmlformats.org/officeDocument/2006/relationships/image" Target="../media/image9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emf"/><Relationship Id="rId7" Type="http://schemas.openxmlformats.org/officeDocument/2006/relationships/image" Target="../media/image101.emf"/><Relationship Id="rId2" Type="http://schemas.openxmlformats.org/officeDocument/2006/relationships/image" Target="../media/image9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emf"/><Relationship Id="rId5" Type="http://schemas.openxmlformats.org/officeDocument/2006/relationships/image" Target="../media/image99.emf"/><Relationship Id="rId4" Type="http://schemas.openxmlformats.org/officeDocument/2006/relationships/image" Target="../media/image98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2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image" Target="../media/image8.png"/><Relationship Id="rId7" Type="http://schemas.openxmlformats.org/officeDocument/2006/relationships/image" Target="../media/image12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image" Target="../media/image24.png"/><Relationship Id="rId7" Type="http://schemas.openxmlformats.org/officeDocument/2006/relationships/image" Target="../media/image28.e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image" Target="../media/image25.emf"/><Relationship Id="rId9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4247" y="399244"/>
            <a:ext cx="10689465" cy="1403797"/>
          </a:xfrm>
        </p:spPr>
        <p:txBody>
          <a:bodyPr>
            <a:normAutofit/>
          </a:bodyPr>
          <a:lstStyle/>
          <a:p>
            <a:r>
              <a:rPr lang="ru-RU" sz="2400" cap="none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 бюджетное  дошкольное  образовательное  учреждение -  детский  сад  № 4 города Агрыз Агрызского муниципального района Республики Татарстан</a:t>
            </a:r>
            <a:endParaRPr lang="ru-RU" sz="2400" cap="none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2292439"/>
            <a:ext cx="9144000" cy="2756079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ВОСПИТАТЕЛЬНО - ОБРАЗОВАТЕЛЬНОЙ </a:t>
            </a:r>
          </a:p>
          <a:p>
            <a:r>
              <a:rPr lang="ru-RU" sz="4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МЕТОДИЧЕСКОЙ РАБОТЫ </a:t>
            </a:r>
          </a:p>
          <a:p>
            <a:r>
              <a:rPr lang="ru-RU" sz="4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 2020-2021  </a:t>
            </a:r>
            <a:r>
              <a:rPr lang="ru-RU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 ГОД</a:t>
            </a:r>
            <a:br>
              <a:rPr lang="ru-RU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99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Спортивные праздники и развлечения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477" y="1695311"/>
            <a:ext cx="2563689" cy="1920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409" y="1747746"/>
            <a:ext cx="2533650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142" y="1747746"/>
            <a:ext cx="2462555" cy="1961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695124" y="3820023"/>
            <a:ext cx="1707798" cy="2481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48" y="4055864"/>
            <a:ext cx="1495425" cy="200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D:\КСВ\фото доу4\2021\фото доу 4 для презентации\_DSC005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5333" y="4206854"/>
            <a:ext cx="2561697" cy="1707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47079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Индекс здоровья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8301" y="1983545"/>
            <a:ext cx="7061985" cy="2994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3432" y="965345"/>
            <a:ext cx="1489368" cy="2335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5923" y="4049468"/>
            <a:ext cx="2844386" cy="212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01486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412124"/>
            <a:ext cx="9144000" cy="1133341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уровень педагогов</a:t>
            </a:r>
            <a:endParaRPr lang="ru-RU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3334" y="2002208"/>
            <a:ext cx="11809927" cy="4947134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Aft>
                <a:spcPts val="800"/>
              </a:spcAft>
            </a:pPr>
            <a:endParaRPr lang="ru-RU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3372" y="2044969"/>
            <a:ext cx="7484013" cy="4196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7055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412124"/>
            <a:ext cx="9144000" cy="1133341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Квалификационный уровень педагогов</a:t>
            </a:r>
            <a:endParaRPr lang="ru-RU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3334" y="2002208"/>
            <a:ext cx="11809927" cy="4947134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Aft>
                <a:spcPts val="800"/>
              </a:spcAft>
            </a:pPr>
            <a:endParaRPr lang="ru-RU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tapenik.ru/dizain/obr_21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601977" y="850005"/>
            <a:ext cx="553790" cy="1079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playcast.ru/uploads/2016/02/28/17558314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51693" y="3534623"/>
            <a:ext cx="1137691" cy="1891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440" y="2141538"/>
            <a:ext cx="6639951" cy="3746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598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Сведения по </a:t>
            </a:r>
            <a:r>
              <a:rPr lang="ru-RU" dirty="0" err="1" smtClean="0"/>
              <a:t>пед.стажу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44" y="2602524"/>
            <a:ext cx="11004685" cy="2731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49972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4691" y="130770"/>
            <a:ext cx="9144000" cy="1133341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коллектива</a:t>
            </a:r>
            <a:endParaRPr lang="ru-RU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3334" y="2002208"/>
            <a:ext cx="11809927" cy="4947134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Aft>
                <a:spcPts val="800"/>
              </a:spcAft>
            </a:pPr>
            <a:endParaRPr lang="ru-RU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tapenik.ru/dizain/obr_21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601977" y="850005"/>
            <a:ext cx="553790" cy="1079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playcast.ru/uploads/2016/02/28/17558314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51693" y="3534623"/>
            <a:ext cx="1137691" cy="1891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106853" y="1431613"/>
            <a:ext cx="2497014" cy="17756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2 место в районном конкурсе агитбригад «Мы дружбою сильны», Общероссийского профсоюза образования, денежный приз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828656" y="1627135"/>
            <a:ext cx="2590800" cy="13440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1 место в муниципальном конкурсе «Зимняя сказка»</a:t>
            </a:r>
            <a:endParaRPr lang="ru-RU" sz="1600" b="1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048237" y="3840194"/>
            <a:ext cx="2555630" cy="12807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2 место в муниципальном рейтинге по результатам деятельности по профилактике ДДТТ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71" y="1278322"/>
            <a:ext cx="1553234" cy="204165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108" y="1278322"/>
            <a:ext cx="1345473" cy="189099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58" y="3684956"/>
            <a:ext cx="1435659" cy="20177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108" y="3684956"/>
            <a:ext cx="1393102" cy="195793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704392" y="3915313"/>
            <a:ext cx="2715064" cy="13997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Благодарственное письмо Главы Агрызского муниципального района РТ  за активное участие в ежегодном конкурсе «Зимняя сказка», денежный приз</a:t>
            </a:r>
            <a:endParaRPr lang="ru-RU" sz="14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202" y="1627135"/>
            <a:ext cx="1464306" cy="205800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190977" y="4051495"/>
            <a:ext cx="2096087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2 место в районном конкурсе Чана-</a:t>
            </a:r>
            <a:r>
              <a:rPr lang="ru-RU" sz="1600" b="1" dirty="0" err="1" smtClean="0">
                <a:solidFill>
                  <a:srgbClr val="002060"/>
                </a:solidFill>
              </a:rPr>
              <a:t>Фест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367" y="5315024"/>
            <a:ext cx="2013370" cy="1320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090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30310" y="117231"/>
            <a:ext cx="10238704" cy="1910792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 участия в профессиональных конкурсах</a:t>
            </a:r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5422" y="1322364"/>
            <a:ext cx="11655213" cy="5671598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 </a:t>
            </a:r>
            <a:r>
              <a:rPr lang="ru-RU" sz="1800" b="1" dirty="0">
                <a:solidFill>
                  <a:srgbClr val="002060"/>
                </a:solidFill>
                <a:ea typeface="Times New Roman"/>
                <a:cs typeface="Times New Roman"/>
              </a:rPr>
              <a:t>1. Победитель муниципального этапа </a:t>
            </a:r>
            <a:r>
              <a:rPr lang="en-US" sz="18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III</a:t>
            </a:r>
            <a:r>
              <a:rPr lang="ru-RU" sz="1800" b="1" dirty="0">
                <a:solidFill>
                  <a:srgbClr val="002060"/>
                </a:solidFill>
                <a:ea typeface="Times New Roman"/>
                <a:cs typeface="Times New Roman"/>
              </a:rPr>
              <a:t> Международного литературного конкурса </a:t>
            </a:r>
            <a:r>
              <a:rPr lang="ru-RU" sz="1800" b="1" dirty="0" smtClean="0">
                <a:solidFill>
                  <a:srgbClr val="002060"/>
                </a:solidFill>
                <a:ea typeface="Times New Roman"/>
                <a:cs typeface="Times New Roman"/>
              </a:rPr>
              <a:t>чтецов «</a:t>
            </a:r>
            <a:r>
              <a:rPr lang="ru-RU" sz="1800" b="1" dirty="0" err="1">
                <a:solidFill>
                  <a:srgbClr val="002060"/>
                </a:solidFill>
                <a:ea typeface="Times New Roman"/>
                <a:cs typeface="Times New Roman"/>
              </a:rPr>
              <a:t>Джалиловские</a:t>
            </a:r>
            <a:r>
              <a:rPr lang="ru-RU" sz="1800" b="1" dirty="0">
                <a:solidFill>
                  <a:srgbClr val="002060"/>
                </a:solidFill>
                <a:ea typeface="Times New Roman"/>
                <a:cs typeface="Times New Roman"/>
              </a:rPr>
              <a:t> чтения»  - Фёдорова С.И</a:t>
            </a:r>
            <a:r>
              <a:rPr lang="ru-RU" sz="1800" b="1" dirty="0" smtClean="0">
                <a:solidFill>
                  <a:srgbClr val="002060"/>
                </a:solidFill>
                <a:ea typeface="Times New Roman"/>
                <a:cs typeface="Times New Roman"/>
              </a:rPr>
              <a:t>.</a:t>
            </a:r>
            <a:r>
              <a:rPr lang="ru-RU" sz="1800" dirty="0">
                <a:ea typeface="Times New Roman"/>
                <a:cs typeface="Times New Roman"/>
              </a:rPr>
              <a:t> </a:t>
            </a:r>
            <a:endParaRPr lang="ru-RU" sz="1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800" b="1" dirty="0" smtClean="0">
                <a:solidFill>
                  <a:srgbClr val="002060"/>
                </a:solidFill>
                <a:ea typeface="Times New Roman"/>
                <a:cs typeface="Times New Roman"/>
              </a:rPr>
              <a:t>2</a:t>
            </a:r>
            <a:r>
              <a:rPr lang="ru-RU" sz="1800" b="1" dirty="0">
                <a:solidFill>
                  <a:srgbClr val="002060"/>
                </a:solidFill>
                <a:ea typeface="Times New Roman"/>
                <a:cs typeface="Times New Roman"/>
              </a:rPr>
              <a:t>. Лауреат Республиканского конкурса методических </a:t>
            </a:r>
            <a:r>
              <a:rPr lang="ru-RU" sz="1800" b="1" dirty="0" smtClean="0">
                <a:solidFill>
                  <a:srgbClr val="002060"/>
                </a:solidFill>
                <a:ea typeface="Times New Roman"/>
                <a:cs typeface="Times New Roman"/>
              </a:rPr>
              <a:t>разработок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800" b="1" dirty="0" smtClean="0">
                <a:solidFill>
                  <a:srgbClr val="002060"/>
                </a:solidFill>
                <a:ea typeface="Times New Roman"/>
                <a:cs typeface="Times New Roman"/>
              </a:rPr>
              <a:t> </a:t>
            </a:r>
            <a:r>
              <a:rPr lang="ru-RU" sz="1800" b="1" dirty="0">
                <a:solidFill>
                  <a:srgbClr val="002060"/>
                </a:solidFill>
                <a:ea typeface="Times New Roman"/>
                <a:cs typeface="Times New Roman"/>
              </a:rPr>
              <a:t>«Практическая реализация ФГОС в образовательной деятельности</a:t>
            </a:r>
            <a:r>
              <a:rPr lang="ru-RU" sz="1800" b="1" dirty="0" smtClean="0">
                <a:solidFill>
                  <a:srgbClr val="002060"/>
                </a:solidFill>
                <a:ea typeface="Times New Roman"/>
                <a:cs typeface="Times New Roman"/>
              </a:rPr>
              <a:t>: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800" b="1" dirty="0" smtClean="0">
                <a:solidFill>
                  <a:srgbClr val="002060"/>
                </a:solidFill>
                <a:ea typeface="Times New Roman"/>
                <a:cs typeface="Times New Roman"/>
              </a:rPr>
              <a:t> </a:t>
            </a:r>
            <a:r>
              <a:rPr lang="ru-RU" sz="1800" b="1" dirty="0">
                <a:solidFill>
                  <a:srgbClr val="002060"/>
                </a:solidFill>
                <a:ea typeface="Times New Roman"/>
                <a:cs typeface="Times New Roman"/>
              </a:rPr>
              <a:t>урок и непосредственная образовательная деятельность», (</a:t>
            </a:r>
            <a:r>
              <a:rPr lang="ru-RU" sz="1800" b="1" dirty="0" smtClean="0">
                <a:solidFill>
                  <a:srgbClr val="002060"/>
                </a:solidFill>
                <a:ea typeface="Times New Roman"/>
                <a:cs typeface="Times New Roman"/>
              </a:rPr>
              <a:t>воспитатель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800" b="1" dirty="0" smtClean="0">
                <a:solidFill>
                  <a:srgbClr val="002060"/>
                </a:solidFill>
                <a:ea typeface="Times New Roman"/>
                <a:cs typeface="Times New Roman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ea typeface="Times New Roman"/>
                <a:cs typeface="Times New Roman"/>
              </a:rPr>
              <a:t>Газетдинова</a:t>
            </a:r>
            <a:r>
              <a:rPr lang="ru-RU" sz="1800" b="1" dirty="0">
                <a:solidFill>
                  <a:srgbClr val="002060"/>
                </a:solidFill>
                <a:ea typeface="Times New Roman"/>
                <a:cs typeface="Times New Roman"/>
              </a:rPr>
              <a:t> Р.И.), ГАОУ ДПО ИРО РТ, г. Казань</a:t>
            </a:r>
            <a:endParaRPr lang="ru-RU" sz="1400" b="1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800" b="1" dirty="0">
                <a:solidFill>
                  <a:srgbClr val="002060"/>
                </a:solidFill>
                <a:ea typeface="Times New Roman"/>
                <a:cs typeface="Times New Roman"/>
              </a:rPr>
              <a:t>3. Дипломант открытого Всероссийского турнира способностей «Росток-</a:t>
            </a:r>
            <a:r>
              <a:rPr lang="en-US" sz="18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Super</a:t>
            </a:r>
            <a:r>
              <a:rPr lang="tt-RU" sz="1800" b="1" dirty="0">
                <a:solidFill>
                  <a:srgbClr val="002060"/>
                </a:solidFill>
                <a:ea typeface="Times New Roman"/>
                <a:cs typeface="Times New Roman"/>
              </a:rPr>
              <a:t>Ум</a:t>
            </a:r>
            <a:r>
              <a:rPr lang="ru-RU" sz="1800" b="1" dirty="0">
                <a:solidFill>
                  <a:srgbClr val="002060"/>
                </a:solidFill>
                <a:ea typeface="Times New Roman"/>
                <a:cs typeface="Times New Roman"/>
              </a:rPr>
              <a:t>» Татарстанского республиканского отделения межрегионального общественного движения творческих педагогов «Исследователь» г. Набережные Челны» (</a:t>
            </a:r>
            <a:r>
              <a:rPr lang="ru-RU" sz="1800" b="1" dirty="0" err="1">
                <a:solidFill>
                  <a:srgbClr val="002060"/>
                </a:solidFill>
                <a:ea typeface="Times New Roman"/>
                <a:cs typeface="Times New Roman"/>
              </a:rPr>
              <a:t>Насибуллина</a:t>
            </a:r>
            <a:r>
              <a:rPr lang="ru-RU" sz="1800" b="1" dirty="0">
                <a:solidFill>
                  <a:srgbClr val="002060"/>
                </a:solidFill>
                <a:ea typeface="Times New Roman"/>
                <a:cs typeface="Times New Roman"/>
              </a:rPr>
              <a:t> М.Ю., Михайлова М.А., Фёдорова С.И., Александрова С.С</a:t>
            </a:r>
            <a:r>
              <a:rPr lang="ru-RU" sz="1600" b="1" dirty="0" smtClean="0">
                <a:solidFill>
                  <a:srgbClr val="002060"/>
                </a:solidFill>
                <a:ea typeface="Times New Roman"/>
                <a:cs typeface="Times New Roman"/>
              </a:rPr>
              <a:t>.)</a:t>
            </a:r>
            <a:r>
              <a:rPr lang="ru-RU" sz="1600" dirty="0">
                <a:ea typeface="Times New Roman"/>
                <a:cs typeface="Times New Roman"/>
              </a:rPr>
              <a:t> </a:t>
            </a:r>
            <a:endParaRPr lang="ru-RU" sz="16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800" b="1" dirty="0" smtClean="0">
                <a:solidFill>
                  <a:srgbClr val="002060"/>
                </a:solidFill>
                <a:ea typeface="Times New Roman"/>
                <a:cs typeface="Times New Roman"/>
              </a:rPr>
              <a:t>4</a:t>
            </a:r>
            <a:r>
              <a:rPr lang="ru-RU" sz="1800" b="1" dirty="0">
                <a:solidFill>
                  <a:srgbClr val="002060"/>
                </a:solidFill>
                <a:ea typeface="Times New Roman"/>
                <a:cs typeface="Times New Roman"/>
              </a:rPr>
              <a:t>. Призёр  </a:t>
            </a:r>
            <a:r>
              <a:rPr lang="en-US" sz="1800" b="1" dirty="0">
                <a:solidFill>
                  <a:srgbClr val="002060"/>
                </a:solidFill>
                <a:ea typeface="Times New Roman"/>
                <a:cs typeface="Times New Roman"/>
              </a:rPr>
              <a:t>VI </a:t>
            </a:r>
            <a:r>
              <a:rPr lang="tt-RU" sz="1800" b="1" dirty="0">
                <a:solidFill>
                  <a:srgbClr val="002060"/>
                </a:solidFill>
                <a:ea typeface="Times New Roman"/>
                <a:cs typeface="Times New Roman"/>
              </a:rPr>
              <a:t>Всероссийского конкурса профессионального мастерства “Лучший </a:t>
            </a:r>
            <a:r>
              <a:rPr lang="tt-RU" sz="1800" b="1" dirty="0" smtClean="0">
                <a:solidFill>
                  <a:srgbClr val="002060"/>
                </a:solidFill>
                <a:ea typeface="Times New Roman"/>
                <a:cs typeface="Times New Roman"/>
              </a:rPr>
              <a:t>педагог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1800" b="1" dirty="0" smtClean="0">
                <a:solidFill>
                  <a:srgbClr val="002060"/>
                </a:solidFill>
                <a:ea typeface="Times New Roman"/>
                <a:cs typeface="Times New Roman"/>
              </a:rPr>
              <a:t> </a:t>
            </a:r>
            <a:r>
              <a:rPr lang="tt-RU" sz="1800" b="1" dirty="0">
                <a:solidFill>
                  <a:srgbClr val="002060"/>
                </a:solidFill>
                <a:ea typeface="Times New Roman"/>
                <a:cs typeface="Times New Roman"/>
              </a:rPr>
              <a:t>по физической культуре”, 2 место (Исламова Р.Р.)</a:t>
            </a:r>
            <a:endParaRPr lang="ru-RU" sz="18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1800" b="1" dirty="0">
                <a:solidFill>
                  <a:srgbClr val="002060"/>
                </a:solidFill>
                <a:ea typeface="Times New Roman"/>
                <a:cs typeface="Times New Roman"/>
              </a:rPr>
              <a:t>5. Призёр Всероссийского конкурса профессионального мастерства “</a:t>
            </a:r>
            <a:r>
              <a:rPr lang="tt-RU" sz="1800" b="1" dirty="0" smtClean="0">
                <a:solidFill>
                  <a:srgbClr val="002060"/>
                </a:solidFill>
                <a:ea typeface="Times New Roman"/>
                <a:cs typeface="Times New Roman"/>
              </a:rPr>
              <a:t>Мастерская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1800" b="1" dirty="0" smtClean="0">
                <a:solidFill>
                  <a:srgbClr val="002060"/>
                </a:solidFill>
                <a:ea typeface="Times New Roman"/>
                <a:cs typeface="Times New Roman"/>
              </a:rPr>
              <a:t> </a:t>
            </a:r>
            <a:r>
              <a:rPr lang="tt-RU" sz="1800" b="1" dirty="0">
                <a:solidFill>
                  <a:srgbClr val="002060"/>
                </a:solidFill>
                <a:ea typeface="Times New Roman"/>
                <a:cs typeface="Times New Roman"/>
              </a:rPr>
              <a:t>педагогического опыта современного педагога”, 3 место (Шакирова Г.Р.)</a:t>
            </a:r>
            <a:endParaRPr lang="ru-RU" sz="18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b="1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800" b="1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b="1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1800" dirty="0">
              <a:ea typeface="Calibri"/>
              <a:cs typeface="Times New Roman"/>
            </a:endParaRPr>
          </a:p>
          <a:p>
            <a:pPr algn="just"/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4100" y="2071564"/>
            <a:ext cx="1781175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6020" y="1914402"/>
            <a:ext cx="1162050" cy="162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6020" y="4892650"/>
            <a:ext cx="1114425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430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30310" y="117231"/>
            <a:ext cx="10238704" cy="1910792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 участия в профессиональных конкурсах</a:t>
            </a:r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5422" y="1322364"/>
            <a:ext cx="11655213" cy="5671598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ru-RU" sz="1400" b="1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800" b="1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b="1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1800" dirty="0">
              <a:ea typeface="Calibri"/>
              <a:cs typeface="Times New Roman"/>
            </a:endParaRPr>
          </a:p>
          <a:p>
            <a:pPr algn="just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67286" y="1659988"/>
            <a:ext cx="1163398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6. Призёр межрегионального конкурса на лучший проект по </a:t>
            </a:r>
            <a:r>
              <a:rPr lang="ru-RU" b="1" dirty="0" err="1">
                <a:solidFill>
                  <a:srgbClr val="002060"/>
                </a:solidFill>
              </a:rPr>
              <a:t>здоровьесбережению</a:t>
            </a:r>
            <a:r>
              <a:rPr lang="ru-RU" b="1" dirty="0">
                <a:solidFill>
                  <a:srgbClr val="002060"/>
                </a:solidFill>
              </a:rPr>
              <a:t> “Здоровая семья”  Исламова Р.Р.</a:t>
            </a:r>
          </a:p>
          <a:p>
            <a:r>
              <a:rPr lang="ru-RU" b="1" dirty="0">
                <a:solidFill>
                  <a:srgbClr val="002060"/>
                </a:solidFill>
              </a:rPr>
              <a:t>7. Муниципальный конкурс лучших методических разработок, приуроченных Декаде инвалидов:</a:t>
            </a:r>
          </a:p>
          <a:p>
            <a:pPr marL="285750" indent="-285750">
              <a:buFontTx/>
              <a:buChar char="-"/>
            </a:pPr>
            <a:r>
              <a:rPr lang="ru-RU" b="1" dirty="0" smtClean="0">
                <a:solidFill>
                  <a:srgbClr val="002060"/>
                </a:solidFill>
              </a:rPr>
              <a:t>призёр </a:t>
            </a:r>
            <a:r>
              <a:rPr lang="ru-RU" b="1" dirty="0">
                <a:solidFill>
                  <a:srgbClr val="002060"/>
                </a:solidFill>
              </a:rPr>
              <a:t>в номинации “Интегрированное внеклассное занятие”, 2 место </a:t>
            </a:r>
            <a:r>
              <a:rPr lang="ru-RU" b="1" dirty="0" err="1" smtClean="0">
                <a:solidFill>
                  <a:srgbClr val="002060"/>
                </a:solidFill>
              </a:rPr>
              <a:t>Нурмухаметова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Л.Р.;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-  </a:t>
            </a:r>
            <a:r>
              <a:rPr lang="ru-RU" b="1" dirty="0">
                <a:solidFill>
                  <a:srgbClr val="002060"/>
                </a:solidFill>
              </a:rPr>
              <a:t>призёр в номинации “Педагогический проект”, 2 место – Абрамова В.М.;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- </a:t>
            </a:r>
            <a:r>
              <a:rPr lang="ru-RU" b="1" dirty="0">
                <a:solidFill>
                  <a:srgbClr val="002060"/>
                </a:solidFill>
              </a:rPr>
              <a:t>призёр в номинации “</a:t>
            </a:r>
            <a:r>
              <a:rPr lang="ru-RU" b="1" dirty="0" err="1">
                <a:solidFill>
                  <a:srgbClr val="002060"/>
                </a:solidFill>
              </a:rPr>
              <a:t>Родительскоесобрание</a:t>
            </a:r>
            <a:r>
              <a:rPr lang="ru-RU" b="1" dirty="0">
                <a:solidFill>
                  <a:srgbClr val="002060"/>
                </a:solidFill>
              </a:rPr>
              <a:t>”, 2 место – </a:t>
            </a:r>
            <a:r>
              <a:rPr lang="ru-RU" b="1" dirty="0" err="1">
                <a:solidFill>
                  <a:srgbClr val="002060"/>
                </a:solidFill>
              </a:rPr>
              <a:t>Газетдинова</a:t>
            </a:r>
            <a:r>
              <a:rPr lang="ru-RU" b="1" dirty="0">
                <a:solidFill>
                  <a:srgbClr val="002060"/>
                </a:solidFill>
              </a:rPr>
              <a:t> Р.И.;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</a:rPr>
              <a:t>- призёр в номинации “Мастер-класс”, 3 место – Исламова Р.Р.;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</a:rPr>
              <a:t>- призёр в номинации “Деятельность логопеда в ОО”, 3 место – </a:t>
            </a:r>
            <a:r>
              <a:rPr lang="ru-RU" b="1" dirty="0" err="1">
                <a:solidFill>
                  <a:srgbClr val="002060"/>
                </a:solidFill>
              </a:rPr>
              <a:t>Насибуллина</a:t>
            </a:r>
            <a:r>
              <a:rPr lang="ru-RU" b="1" dirty="0">
                <a:solidFill>
                  <a:srgbClr val="002060"/>
                </a:solidFill>
              </a:rPr>
              <a:t> М.Ю.;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rgbClr val="002060"/>
                </a:solidFill>
              </a:rPr>
              <a:t>призёр </a:t>
            </a:r>
            <a:r>
              <a:rPr lang="ru-RU" b="1" dirty="0">
                <a:solidFill>
                  <a:srgbClr val="002060"/>
                </a:solidFill>
              </a:rPr>
              <a:t>в номинации “Творческая деятельность педагога в ОО”, 3 место – Валеева Д.А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</a:rPr>
              <a:t>8. Призёр Республиканских массовых соревнований «Лыжня Татарстана – 2021» </a:t>
            </a:r>
            <a:endParaRPr lang="ru-RU" b="1" dirty="0" smtClean="0">
              <a:solidFill>
                <a:srgbClr val="002060"/>
              </a:solidFill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среди </a:t>
            </a:r>
            <a:r>
              <a:rPr lang="ru-RU" b="1" dirty="0">
                <a:solidFill>
                  <a:srgbClr val="002060"/>
                </a:solidFill>
              </a:rPr>
              <a:t>населения Агрызского муниципального района РТ в возрастной </a:t>
            </a:r>
            <a:r>
              <a:rPr lang="ru-RU" b="1" dirty="0" smtClean="0">
                <a:solidFill>
                  <a:srgbClr val="002060"/>
                </a:solidFill>
              </a:rPr>
              <a:t>группе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«Женщины 18-29 лет», Исламова Р.Р., 2 место, 2021 г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just"/>
            <a:endParaRPr lang="ru-RU" b="1" dirty="0">
              <a:solidFill>
                <a:srgbClr val="002060"/>
              </a:solidFill>
            </a:endParaRPr>
          </a:p>
          <a:p>
            <a:pPr marL="285750" indent="-285750" algn="just">
              <a:buFontTx/>
              <a:buChar char="-"/>
            </a:pP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3987" y="2425882"/>
            <a:ext cx="1190625" cy="168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грамота Газетдиновой РИ Доброт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3512" y="4522310"/>
            <a:ext cx="1181100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5543" y="2925173"/>
            <a:ext cx="1190625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1229" y="4825976"/>
            <a:ext cx="1190625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26" y="5065566"/>
            <a:ext cx="1171575" cy="162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5227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3591" y="618979"/>
            <a:ext cx="11650774" cy="6065494"/>
          </a:xfrm>
        </p:spPr>
        <p:txBody>
          <a:bodyPr>
            <a:normAutofit/>
          </a:bodyPr>
          <a:lstStyle/>
          <a:p>
            <a:pPr algn="just"/>
            <a:endParaRPr lang="ru-RU" sz="1800" b="1" dirty="0" smtClean="0">
              <a:solidFill>
                <a:srgbClr val="002060"/>
              </a:solidFill>
            </a:endParaRPr>
          </a:p>
          <a:p>
            <a:pPr algn="just"/>
            <a:r>
              <a:rPr lang="ru-RU" sz="1800" b="1" dirty="0" smtClean="0">
                <a:solidFill>
                  <a:srgbClr val="002060"/>
                </a:solidFill>
              </a:rPr>
              <a:t>1. Победитель </a:t>
            </a:r>
            <a:r>
              <a:rPr lang="ru-RU" sz="1800" b="1" dirty="0">
                <a:solidFill>
                  <a:srgbClr val="002060"/>
                </a:solidFill>
              </a:rPr>
              <a:t>муниципального конкурса «Мин татар </a:t>
            </a:r>
            <a:r>
              <a:rPr lang="ru-RU" sz="1800" b="1" dirty="0" err="1" smtClean="0">
                <a:solidFill>
                  <a:srgbClr val="002060"/>
                </a:solidFill>
              </a:rPr>
              <a:t>малай</a:t>
            </a:r>
            <a:r>
              <a:rPr lang="ru-RU" sz="1800" b="1" dirty="0" smtClean="0">
                <a:solidFill>
                  <a:srgbClr val="002060"/>
                </a:solidFill>
              </a:rPr>
              <a:t>, </a:t>
            </a:r>
            <a:r>
              <a:rPr lang="ru-RU" sz="1800" b="1" dirty="0">
                <a:solidFill>
                  <a:srgbClr val="002060"/>
                </a:solidFill>
              </a:rPr>
              <a:t>мин татар кызчыгы-2021», </a:t>
            </a:r>
            <a:endParaRPr lang="ru-RU" sz="1800" b="1" dirty="0" smtClean="0">
              <a:solidFill>
                <a:srgbClr val="002060"/>
              </a:solidFill>
            </a:endParaRPr>
          </a:p>
          <a:p>
            <a:pPr algn="just"/>
            <a:r>
              <a:rPr lang="ru-RU" sz="1800" b="1" dirty="0" smtClean="0">
                <a:solidFill>
                  <a:srgbClr val="002060"/>
                </a:solidFill>
              </a:rPr>
              <a:t>Ислам </a:t>
            </a:r>
            <a:r>
              <a:rPr lang="ru-RU" sz="1800" b="1" dirty="0">
                <a:solidFill>
                  <a:srgbClr val="002060"/>
                </a:solidFill>
              </a:rPr>
              <a:t>С. (руководители Муратова А.М., Исламова Р.Р</a:t>
            </a:r>
            <a:r>
              <a:rPr lang="ru-RU" sz="1800" b="1" dirty="0" smtClean="0">
                <a:solidFill>
                  <a:srgbClr val="002060"/>
                </a:solidFill>
              </a:rPr>
              <a:t>.)</a:t>
            </a:r>
          </a:p>
          <a:p>
            <a:pPr algn="just"/>
            <a:endParaRPr lang="ru-RU" sz="1800" b="1" dirty="0" smtClean="0">
              <a:solidFill>
                <a:srgbClr val="002060"/>
              </a:solidFill>
            </a:endParaRPr>
          </a:p>
          <a:p>
            <a:pPr algn="just"/>
            <a:r>
              <a:rPr lang="ru-RU" sz="1800" b="1" dirty="0" smtClean="0">
                <a:solidFill>
                  <a:srgbClr val="002060"/>
                </a:solidFill>
              </a:rPr>
              <a:t>2</a:t>
            </a:r>
            <a:r>
              <a:rPr lang="ru-RU" sz="1800" b="1" dirty="0">
                <a:solidFill>
                  <a:srgbClr val="002060"/>
                </a:solidFill>
              </a:rPr>
              <a:t>. Всероссийский конкурс-фестиваль «Карапуз-шоу»</a:t>
            </a:r>
          </a:p>
          <a:p>
            <a:pPr algn="just"/>
            <a:r>
              <a:rPr lang="ru-RU" sz="1800" b="1" dirty="0">
                <a:solidFill>
                  <a:srgbClr val="002060"/>
                </a:solidFill>
              </a:rPr>
              <a:t>- лауреат 3 степени в номинации «Художественное чтение», Виктория Т.;</a:t>
            </a:r>
          </a:p>
          <a:p>
            <a:pPr marL="285750" indent="-285750" algn="just">
              <a:buFontTx/>
              <a:buChar char="-"/>
            </a:pPr>
            <a:r>
              <a:rPr lang="ru-RU" sz="1800" b="1" dirty="0" smtClean="0">
                <a:solidFill>
                  <a:srgbClr val="002060"/>
                </a:solidFill>
              </a:rPr>
              <a:t>дипломант </a:t>
            </a:r>
            <a:r>
              <a:rPr lang="ru-RU" sz="1800" b="1" dirty="0">
                <a:solidFill>
                  <a:srgbClr val="002060"/>
                </a:solidFill>
              </a:rPr>
              <a:t>1 степени в номинации «Декоративно-прикладное искусство</a:t>
            </a:r>
            <a:r>
              <a:rPr lang="ru-RU" sz="1800" b="1" dirty="0" smtClean="0">
                <a:solidFill>
                  <a:srgbClr val="002060"/>
                </a:solidFill>
              </a:rPr>
              <a:t>»,</a:t>
            </a:r>
          </a:p>
          <a:p>
            <a:pPr marL="285750" indent="-285750" algn="just">
              <a:buFontTx/>
              <a:buChar char="-"/>
            </a:pPr>
            <a:r>
              <a:rPr lang="ru-RU" sz="1800" b="1" dirty="0" smtClean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Аделина</a:t>
            </a:r>
            <a:r>
              <a:rPr lang="ru-RU" sz="1800" b="1" dirty="0">
                <a:solidFill>
                  <a:srgbClr val="002060"/>
                </a:solidFill>
              </a:rPr>
              <a:t> Ф. (руководитель Фёдорова С.И.);</a:t>
            </a:r>
          </a:p>
          <a:p>
            <a:pPr algn="just"/>
            <a:r>
              <a:rPr lang="ru-RU" sz="1800" b="1" dirty="0">
                <a:solidFill>
                  <a:srgbClr val="002060"/>
                </a:solidFill>
              </a:rPr>
              <a:t>лауреат 2 степени в номинации «Декоративно-прикладное искусство», Егор Х</a:t>
            </a:r>
            <a:r>
              <a:rPr lang="ru-RU" sz="1800" b="1" dirty="0" smtClean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ru-RU" sz="1800" b="1" dirty="0" smtClean="0">
                <a:solidFill>
                  <a:srgbClr val="002060"/>
                </a:solidFill>
              </a:rPr>
              <a:t> </a:t>
            </a:r>
            <a:r>
              <a:rPr lang="ru-RU" sz="1800" b="1" dirty="0">
                <a:solidFill>
                  <a:srgbClr val="002060"/>
                </a:solidFill>
              </a:rPr>
              <a:t>(руководитель Фёдорова С.И.);</a:t>
            </a:r>
          </a:p>
          <a:p>
            <a:pPr marL="285750" indent="-285750" algn="just">
              <a:buFontTx/>
              <a:buChar char="-"/>
            </a:pPr>
            <a:r>
              <a:rPr lang="ru-RU" sz="1800" b="1" dirty="0" smtClean="0">
                <a:solidFill>
                  <a:srgbClr val="002060"/>
                </a:solidFill>
              </a:rPr>
              <a:t>дипломант </a:t>
            </a:r>
            <a:r>
              <a:rPr lang="ru-RU" sz="1800" b="1" dirty="0">
                <a:solidFill>
                  <a:srgbClr val="002060"/>
                </a:solidFill>
              </a:rPr>
              <a:t>1 степени в номинации «Декоративно-прикладное искусство</a:t>
            </a:r>
            <a:r>
              <a:rPr lang="ru-RU" sz="1800" b="1" dirty="0" smtClean="0">
                <a:solidFill>
                  <a:srgbClr val="002060"/>
                </a:solidFill>
              </a:rPr>
              <a:t>»,</a:t>
            </a:r>
          </a:p>
          <a:p>
            <a:pPr marL="285750" indent="-285750" algn="just">
              <a:buFontTx/>
              <a:buChar char="-"/>
            </a:pPr>
            <a:r>
              <a:rPr lang="ru-RU" sz="1800" b="1" dirty="0" smtClean="0">
                <a:solidFill>
                  <a:srgbClr val="002060"/>
                </a:solidFill>
              </a:rPr>
              <a:t> </a:t>
            </a:r>
            <a:r>
              <a:rPr lang="ru-RU" sz="1800" b="1" dirty="0">
                <a:solidFill>
                  <a:srgbClr val="002060"/>
                </a:solidFill>
              </a:rPr>
              <a:t>Алексей С. (руководитель Шакирова Г.Р.)</a:t>
            </a:r>
          </a:p>
          <a:p>
            <a:pPr marL="285750" indent="-285750" algn="just">
              <a:buFontTx/>
              <a:buChar char="-"/>
            </a:pPr>
            <a:r>
              <a:rPr lang="ru-RU" sz="1800" b="1" dirty="0" smtClean="0">
                <a:solidFill>
                  <a:srgbClr val="002060"/>
                </a:solidFill>
              </a:rPr>
              <a:t>лауреат </a:t>
            </a:r>
            <a:r>
              <a:rPr lang="ru-RU" sz="1800" b="1" dirty="0">
                <a:solidFill>
                  <a:srgbClr val="002060"/>
                </a:solidFill>
              </a:rPr>
              <a:t>3 степени в номинации «Художественное чтение»,  </a:t>
            </a:r>
            <a:r>
              <a:rPr lang="ru-RU" sz="1800" b="1" dirty="0" err="1">
                <a:solidFill>
                  <a:srgbClr val="002060"/>
                </a:solidFill>
              </a:rPr>
              <a:t>Евсей</a:t>
            </a:r>
            <a:r>
              <a:rPr lang="ru-RU" sz="1800" b="1" dirty="0">
                <a:solidFill>
                  <a:srgbClr val="002060"/>
                </a:solidFill>
              </a:rPr>
              <a:t> А</a:t>
            </a:r>
            <a:r>
              <a:rPr lang="ru-RU" sz="1800" b="1" dirty="0" smtClean="0">
                <a:solidFill>
                  <a:srgbClr val="002060"/>
                </a:solidFill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ru-RU" sz="1800" b="1" dirty="0" smtClean="0">
                <a:solidFill>
                  <a:srgbClr val="002060"/>
                </a:solidFill>
              </a:rPr>
              <a:t> </a:t>
            </a:r>
            <a:r>
              <a:rPr lang="ru-RU" sz="1800" b="1" dirty="0">
                <a:solidFill>
                  <a:srgbClr val="002060"/>
                </a:solidFill>
              </a:rPr>
              <a:t>(руководитель Александрова С.С.);</a:t>
            </a:r>
          </a:p>
          <a:p>
            <a:pPr marL="285750" indent="-285750" algn="just">
              <a:buFontTx/>
              <a:buChar char="-"/>
            </a:pPr>
            <a:r>
              <a:rPr lang="ru-RU" sz="1800" b="1" dirty="0" smtClean="0">
                <a:solidFill>
                  <a:srgbClr val="002060"/>
                </a:solidFill>
              </a:rPr>
              <a:t>лауреат </a:t>
            </a:r>
            <a:r>
              <a:rPr lang="ru-RU" sz="1800" b="1" dirty="0">
                <a:solidFill>
                  <a:srgbClr val="002060"/>
                </a:solidFill>
              </a:rPr>
              <a:t>3 степени в номинации «Художественное чтение», </a:t>
            </a:r>
            <a:r>
              <a:rPr lang="ru-RU" sz="1800" b="1" dirty="0" err="1">
                <a:solidFill>
                  <a:srgbClr val="002060"/>
                </a:solidFill>
              </a:rPr>
              <a:t>Амелия</a:t>
            </a:r>
            <a:r>
              <a:rPr lang="ru-RU" sz="1800" b="1" dirty="0">
                <a:solidFill>
                  <a:srgbClr val="002060"/>
                </a:solidFill>
              </a:rPr>
              <a:t> К</a:t>
            </a:r>
            <a:r>
              <a:rPr lang="ru-RU" sz="1800" b="1" dirty="0" smtClean="0">
                <a:solidFill>
                  <a:srgbClr val="002060"/>
                </a:solidFill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ru-RU" sz="1800" b="1" dirty="0" smtClean="0">
                <a:solidFill>
                  <a:srgbClr val="002060"/>
                </a:solidFill>
              </a:rPr>
              <a:t> </a:t>
            </a:r>
            <a:r>
              <a:rPr lang="ru-RU" sz="1800" b="1" dirty="0">
                <a:solidFill>
                  <a:srgbClr val="002060"/>
                </a:solidFill>
              </a:rPr>
              <a:t>(руководитель Абрамова В.М.)</a:t>
            </a:r>
          </a:p>
          <a:p>
            <a:pPr algn="just"/>
            <a:endParaRPr lang="ru-RU" sz="1800" b="1" dirty="0">
              <a:solidFill>
                <a:srgbClr val="002060"/>
              </a:solidFill>
            </a:endParaRPr>
          </a:p>
          <a:p>
            <a:pPr algn="just"/>
            <a:endParaRPr lang="ru-RU" sz="1800" b="1" dirty="0" smtClean="0">
              <a:solidFill>
                <a:srgbClr val="002060"/>
              </a:solidFill>
            </a:endParaRPr>
          </a:p>
          <a:p>
            <a:pPr marL="342900" indent="-342900" algn="just">
              <a:buAutoNum type="arabicPeriod"/>
            </a:pPr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90843" y="246184"/>
            <a:ext cx="10972800" cy="780757"/>
          </a:xfrm>
        </p:spPr>
        <p:txBody>
          <a:bodyPr>
            <a:normAutofit/>
          </a:bodyPr>
          <a:lstStyle/>
          <a:p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Достижения воспитанников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8022" y="1055331"/>
            <a:ext cx="1391238" cy="1956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ICL\Desktop\рабочий стол\ГРАМОТЫ\грамоты 2020-2021\IMG-20210420-WA00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6313" y="3987022"/>
            <a:ext cx="1219249" cy="1724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3987" y="3987022"/>
            <a:ext cx="1210547" cy="1712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157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3591" y="618979"/>
            <a:ext cx="11650774" cy="6065494"/>
          </a:xfrm>
        </p:spPr>
        <p:txBody>
          <a:bodyPr>
            <a:normAutofit/>
          </a:bodyPr>
          <a:lstStyle/>
          <a:p>
            <a:pPr algn="just"/>
            <a:endParaRPr lang="ru-RU" sz="1800" b="1" dirty="0" smtClean="0">
              <a:solidFill>
                <a:srgbClr val="002060"/>
              </a:solidFill>
            </a:endParaRPr>
          </a:p>
          <a:p>
            <a:pPr algn="just"/>
            <a:endParaRPr lang="ru-RU" sz="1800" b="1" dirty="0">
              <a:solidFill>
                <a:srgbClr val="002060"/>
              </a:solidFill>
            </a:endParaRPr>
          </a:p>
          <a:p>
            <a:pPr algn="just"/>
            <a:r>
              <a:rPr lang="ru-RU" sz="1800" b="1" dirty="0" smtClean="0">
                <a:solidFill>
                  <a:srgbClr val="002060"/>
                </a:solidFill>
              </a:rPr>
              <a:t>3</a:t>
            </a:r>
            <a:r>
              <a:rPr lang="ru-RU" sz="1800" b="1" dirty="0">
                <a:solidFill>
                  <a:srgbClr val="002060"/>
                </a:solidFill>
              </a:rPr>
              <a:t>. II Республиканский конкурс «Мама-солнышко моё»:</a:t>
            </a:r>
          </a:p>
          <a:p>
            <a:pPr marL="285750" indent="-285750" algn="just">
              <a:buFontTx/>
              <a:buChar char="-"/>
            </a:pPr>
            <a:r>
              <a:rPr lang="ru-RU" sz="1800" b="1" dirty="0" smtClean="0">
                <a:solidFill>
                  <a:srgbClr val="002060"/>
                </a:solidFill>
              </a:rPr>
              <a:t>дипломант </a:t>
            </a:r>
            <a:r>
              <a:rPr lang="ru-RU" sz="1800" b="1" dirty="0">
                <a:solidFill>
                  <a:srgbClr val="002060"/>
                </a:solidFill>
              </a:rPr>
              <a:t>3 степени в номинации «Фотоколлаж и </a:t>
            </a:r>
            <a:r>
              <a:rPr lang="ru-RU" sz="1800" b="1" dirty="0" err="1">
                <a:solidFill>
                  <a:srgbClr val="002060"/>
                </a:solidFill>
              </a:rPr>
              <a:t>фотопрезентация</a:t>
            </a:r>
            <a:r>
              <a:rPr lang="ru-RU" sz="1800" b="1" dirty="0">
                <a:solidFill>
                  <a:srgbClr val="002060"/>
                </a:solidFill>
              </a:rPr>
              <a:t>. </a:t>
            </a:r>
            <a:endParaRPr lang="ru-RU" sz="1800" b="1" dirty="0" smtClean="0">
              <a:solidFill>
                <a:srgbClr val="002060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ru-RU" sz="1800" b="1" dirty="0" smtClean="0">
                <a:solidFill>
                  <a:srgbClr val="002060"/>
                </a:solidFill>
              </a:rPr>
              <a:t>Многодетное </a:t>
            </a:r>
            <a:r>
              <a:rPr lang="ru-RU" sz="1800" b="1" dirty="0">
                <a:solidFill>
                  <a:srgbClr val="002060"/>
                </a:solidFill>
              </a:rPr>
              <a:t>счастье», Тамерлан Ш. (руководитель Шакирова Г.Р.);</a:t>
            </a:r>
          </a:p>
          <a:p>
            <a:pPr marL="285750" indent="-285750" algn="just">
              <a:buFontTx/>
              <a:buChar char="-"/>
            </a:pPr>
            <a:r>
              <a:rPr lang="ru-RU" sz="1800" b="1" dirty="0" smtClean="0">
                <a:solidFill>
                  <a:srgbClr val="002060"/>
                </a:solidFill>
              </a:rPr>
              <a:t>лауреат </a:t>
            </a:r>
            <a:r>
              <a:rPr lang="ru-RU" sz="1800" b="1" dirty="0">
                <a:solidFill>
                  <a:srgbClr val="002060"/>
                </a:solidFill>
              </a:rPr>
              <a:t>3 степени в номинации «Фотоколлаж и </a:t>
            </a:r>
            <a:r>
              <a:rPr lang="ru-RU" sz="1800" b="1" dirty="0" err="1">
                <a:solidFill>
                  <a:srgbClr val="002060"/>
                </a:solidFill>
              </a:rPr>
              <a:t>фотопрезентация</a:t>
            </a:r>
            <a:r>
              <a:rPr lang="ru-RU" sz="1800" b="1" dirty="0" smtClean="0">
                <a:solidFill>
                  <a:srgbClr val="002060"/>
                </a:solidFill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ru-RU" sz="1800" b="1" dirty="0" smtClean="0">
                <a:solidFill>
                  <a:srgbClr val="002060"/>
                </a:solidFill>
              </a:rPr>
              <a:t> </a:t>
            </a:r>
            <a:r>
              <a:rPr lang="ru-RU" sz="1800" b="1" dirty="0">
                <a:solidFill>
                  <a:srgbClr val="002060"/>
                </a:solidFill>
              </a:rPr>
              <a:t>Мамы всякие нужны, мамы всякие важны», </a:t>
            </a:r>
            <a:r>
              <a:rPr lang="ru-RU" sz="1800" b="1" dirty="0" err="1">
                <a:solidFill>
                  <a:srgbClr val="002060"/>
                </a:solidFill>
              </a:rPr>
              <a:t>Аделина</a:t>
            </a:r>
            <a:r>
              <a:rPr lang="ru-RU" sz="1800" b="1" dirty="0">
                <a:solidFill>
                  <a:srgbClr val="002060"/>
                </a:solidFill>
              </a:rPr>
              <a:t> Ф. (руководитель </a:t>
            </a:r>
            <a:endParaRPr lang="ru-RU" sz="1800" b="1" dirty="0" smtClean="0">
              <a:solidFill>
                <a:srgbClr val="002060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ru-RU" sz="1800" b="1" dirty="0" smtClean="0">
                <a:solidFill>
                  <a:srgbClr val="002060"/>
                </a:solidFill>
              </a:rPr>
              <a:t>Фёдорова </a:t>
            </a:r>
            <a:r>
              <a:rPr lang="ru-RU" sz="1800" b="1" dirty="0">
                <a:solidFill>
                  <a:srgbClr val="002060"/>
                </a:solidFill>
              </a:rPr>
              <a:t>С.И.);</a:t>
            </a:r>
          </a:p>
          <a:p>
            <a:pPr marL="285750" indent="-285750" algn="just">
              <a:buFontTx/>
              <a:buChar char="-"/>
            </a:pPr>
            <a:r>
              <a:rPr lang="ru-RU" sz="1800" b="1" dirty="0" smtClean="0">
                <a:solidFill>
                  <a:srgbClr val="002060"/>
                </a:solidFill>
              </a:rPr>
              <a:t>дипломант </a:t>
            </a:r>
            <a:r>
              <a:rPr lang="ru-RU" sz="1800" b="1" dirty="0">
                <a:solidFill>
                  <a:srgbClr val="002060"/>
                </a:solidFill>
              </a:rPr>
              <a:t>1 степени в номинации «Лучшее поздравление в стихотворной форме </a:t>
            </a:r>
            <a:endParaRPr lang="ru-RU" sz="1800" b="1" dirty="0" smtClean="0">
              <a:solidFill>
                <a:srgbClr val="002060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ru-RU" sz="1800" b="1" dirty="0" smtClean="0">
                <a:solidFill>
                  <a:srgbClr val="002060"/>
                </a:solidFill>
              </a:rPr>
              <a:t>Роман </a:t>
            </a:r>
            <a:r>
              <a:rPr lang="ru-RU" sz="1800" b="1" dirty="0">
                <a:solidFill>
                  <a:srgbClr val="002060"/>
                </a:solidFill>
              </a:rPr>
              <a:t>С.  (руководитель Фёдорова С.И</a:t>
            </a:r>
            <a:r>
              <a:rPr lang="ru-RU" sz="1800" b="1" dirty="0" smtClean="0">
                <a:solidFill>
                  <a:srgbClr val="002060"/>
                </a:solidFill>
              </a:rPr>
              <a:t>.).</a:t>
            </a:r>
          </a:p>
          <a:p>
            <a:pPr marL="285750" indent="-285750" algn="just">
              <a:buFontTx/>
              <a:buChar char="-"/>
            </a:pPr>
            <a:r>
              <a:rPr lang="ru-RU" sz="1800" b="1" dirty="0">
                <a:solidFill>
                  <a:srgbClr val="002060"/>
                </a:solidFill>
              </a:rPr>
              <a:t>4. Межрегиональный конкурс «Звени, Есенинская Русь!», 2019 г.</a:t>
            </a:r>
          </a:p>
          <a:p>
            <a:pPr marL="285750" indent="-285750" algn="just">
              <a:buFontTx/>
              <a:buChar char="-"/>
            </a:pPr>
            <a:r>
              <a:rPr lang="ru-RU" sz="1800" b="1" dirty="0">
                <a:solidFill>
                  <a:srgbClr val="002060"/>
                </a:solidFill>
              </a:rPr>
              <a:t>- дипломант 2 степени в номинации «Изобразительное искусство», Руслана Х. (руководитель – </a:t>
            </a:r>
            <a:r>
              <a:rPr lang="ru-RU" sz="1800" b="1" dirty="0" err="1">
                <a:solidFill>
                  <a:srgbClr val="002060"/>
                </a:solidFill>
              </a:rPr>
              <a:t>Газетдинова</a:t>
            </a:r>
            <a:r>
              <a:rPr lang="ru-RU" sz="1800" b="1" dirty="0">
                <a:solidFill>
                  <a:srgbClr val="002060"/>
                </a:solidFill>
              </a:rPr>
              <a:t> Р.И.);</a:t>
            </a:r>
          </a:p>
          <a:p>
            <a:pPr marL="285750" indent="-285750" algn="just">
              <a:buFontTx/>
              <a:buChar char="-"/>
            </a:pPr>
            <a:r>
              <a:rPr lang="ru-RU" sz="1800" b="1" dirty="0">
                <a:solidFill>
                  <a:srgbClr val="002060"/>
                </a:solidFill>
              </a:rPr>
              <a:t>- дипломант 3 степени в номинации «Художественное чтение», Ксения Д. (руководитель </a:t>
            </a:r>
            <a:r>
              <a:rPr lang="ru-RU" sz="1800" b="1" dirty="0" err="1">
                <a:solidFill>
                  <a:srgbClr val="002060"/>
                </a:solidFill>
              </a:rPr>
              <a:t>Шарипова</a:t>
            </a:r>
            <a:r>
              <a:rPr lang="ru-RU" sz="1800" b="1" dirty="0">
                <a:solidFill>
                  <a:srgbClr val="002060"/>
                </a:solidFill>
              </a:rPr>
              <a:t> Ф.Х.);</a:t>
            </a:r>
          </a:p>
          <a:p>
            <a:pPr marL="285750" indent="-285750" algn="just">
              <a:buFontTx/>
              <a:buChar char="-"/>
            </a:pPr>
            <a:r>
              <a:rPr lang="ru-RU" sz="1800" b="1" dirty="0">
                <a:solidFill>
                  <a:srgbClr val="002060"/>
                </a:solidFill>
              </a:rPr>
              <a:t>- дипломант 2 степени в номинации «Изобразительное искусство», Тамерлан Ш., (руководитель – Шакирова Г.Р.);</a:t>
            </a:r>
          </a:p>
          <a:p>
            <a:pPr marL="285750" indent="-285750" algn="just">
              <a:buFontTx/>
              <a:buChar char="-"/>
            </a:pPr>
            <a:r>
              <a:rPr lang="ru-RU" sz="1800" b="1" dirty="0">
                <a:solidFill>
                  <a:srgbClr val="002060"/>
                </a:solidFill>
              </a:rPr>
              <a:t>- лауреат 2 степени в номинации «Художественное чтение», Дамир Б., (руководитель Абрамова В.М.);</a:t>
            </a:r>
          </a:p>
          <a:p>
            <a:pPr marL="285750" indent="-285750" algn="just">
              <a:buFontTx/>
              <a:buChar char="-"/>
            </a:pPr>
            <a:endParaRPr lang="ru-RU" sz="1800" b="1" dirty="0">
              <a:solidFill>
                <a:srgbClr val="002060"/>
              </a:solidFill>
            </a:endParaRPr>
          </a:p>
          <a:p>
            <a:pPr algn="just"/>
            <a:endParaRPr lang="ru-RU" sz="1800" b="1" dirty="0">
              <a:solidFill>
                <a:srgbClr val="002060"/>
              </a:solidFill>
            </a:endParaRPr>
          </a:p>
          <a:p>
            <a:pPr algn="just"/>
            <a:endParaRPr lang="ru-RU" sz="1800" b="1" dirty="0" smtClean="0">
              <a:solidFill>
                <a:srgbClr val="002060"/>
              </a:solidFill>
            </a:endParaRPr>
          </a:p>
          <a:p>
            <a:pPr marL="342900" indent="-342900" algn="just">
              <a:buAutoNum type="arabicPeriod"/>
            </a:pPr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90843" y="246184"/>
            <a:ext cx="10972800" cy="780757"/>
          </a:xfrm>
        </p:spPr>
        <p:txBody>
          <a:bodyPr>
            <a:normAutofit/>
          </a:bodyPr>
          <a:lstStyle/>
          <a:p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Достижения воспитанников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9728" y="3120783"/>
            <a:ext cx="2152900" cy="15356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866" y="1277917"/>
            <a:ext cx="2236762" cy="1595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79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R="90170"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C00000"/>
                </a:solidFill>
                <a:ea typeface="Times New Roman"/>
                <a:cs typeface="Times New Roman"/>
              </a:rPr>
              <a:t>Основное направление работы: </a:t>
            </a:r>
            <a:endParaRPr lang="ru-RU" sz="3200" b="1" dirty="0" smtClean="0">
              <a:solidFill>
                <a:srgbClr val="C00000"/>
              </a:solidFill>
              <a:ea typeface="Times New Roman"/>
              <a:cs typeface="Times New Roman"/>
            </a:endParaRPr>
          </a:p>
          <a:p>
            <a:pPr marR="90170"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002060"/>
                </a:solidFill>
                <a:ea typeface="Times New Roman"/>
                <a:cs typeface="Times New Roman"/>
              </a:rPr>
              <a:t>всестороннее </a:t>
            </a:r>
            <a:r>
              <a:rPr lang="ru-RU" sz="3200" b="1" dirty="0">
                <a:solidFill>
                  <a:srgbClr val="002060"/>
                </a:solidFill>
                <a:ea typeface="Times New Roman"/>
                <a:cs typeface="Times New Roman"/>
              </a:rPr>
              <a:t>развитие психических и физических качеств детей в соответствии с их возрастными и индивидуальными особенностями.</a:t>
            </a:r>
            <a:endParaRPr lang="ru-RU" sz="3200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63053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3591" y="618979"/>
            <a:ext cx="11650774" cy="6065494"/>
          </a:xfrm>
        </p:spPr>
        <p:txBody>
          <a:bodyPr>
            <a:normAutofit/>
          </a:bodyPr>
          <a:lstStyle/>
          <a:p>
            <a:pPr algn="just"/>
            <a:endParaRPr lang="ru-RU" sz="1800" b="1" dirty="0">
              <a:solidFill>
                <a:srgbClr val="002060"/>
              </a:solidFill>
            </a:endParaRPr>
          </a:p>
          <a:p>
            <a:pPr algn="just"/>
            <a:endParaRPr lang="ru-RU" sz="1800" b="1" dirty="0">
              <a:solidFill>
                <a:srgbClr val="002060"/>
              </a:solidFill>
            </a:endParaRPr>
          </a:p>
          <a:p>
            <a:pPr algn="just"/>
            <a:r>
              <a:rPr lang="ru-RU" sz="1800" b="1" dirty="0" smtClean="0">
                <a:solidFill>
                  <a:srgbClr val="002060"/>
                </a:solidFill>
              </a:rPr>
              <a:t>- </a:t>
            </a:r>
            <a:r>
              <a:rPr lang="ru-RU" sz="1800" b="1" dirty="0">
                <a:solidFill>
                  <a:srgbClr val="002060"/>
                </a:solidFill>
              </a:rPr>
              <a:t>дипломант 2 степени в номинации «Изобразительное искусство», Аня З., (руководитель – Ермакова Н.М.);</a:t>
            </a:r>
          </a:p>
          <a:p>
            <a:pPr algn="just"/>
            <a:r>
              <a:rPr lang="ru-RU" sz="1800" b="1" dirty="0">
                <a:solidFill>
                  <a:srgbClr val="002060"/>
                </a:solidFill>
              </a:rPr>
              <a:t>- дипломант 2 степени в номинации «Декоративно-прикладное искусство», Алина К. (руководитель Александрова С.С.);</a:t>
            </a:r>
          </a:p>
          <a:p>
            <a:pPr algn="just"/>
            <a:r>
              <a:rPr lang="ru-RU" sz="1800" b="1" dirty="0">
                <a:solidFill>
                  <a:srgbClr val="002060"/>
                </a:solidFill>
              </a:rPr>
              <a:t>- дипломант 2 степени в номинации «Изобразительное искусство», </a:t>
            </a:r>
            <a:r>
              <a:rPr lang="ru-RU" sz="1800" b="1" dirty="0" err="1">
                <a:solidFill>
                  <a:srgbClr val="002060"/>
                </a:solidFill>
              </a:rPr>
              <a:t>Ранэль</a:t>
            </a:r>
            <a:r>
              <a:rPr lang="ru-RU" sz="1800" b="1" dirty="0">
                <a:solidFill>
                  <a:srgbClr val="002060"/>
                </a:solidFill>
              </a:rPr>
              <a:t> П., (руководитель – Абрамова В.М.);</a:t>
            </a:r>
          </a:p>
          <a:p>
            <a:pPr algn="just"/>
            <a:r>
              <a:rPr lang="ru-RU" sz="1800" b="1" dirty="0">
                <a:solidFill>
                  <a:srgbClr val="002060"/>
                </a:solidFill>
              </a:rPr>
              <a:t>- дипломант 2 степени в номинации «Художественное чтение», </a:t>
            </a:r>
            <a:r>
              <a:rPr lang="ru-RU" sz="1800" b="1" dirty="0" err="1">
                <a:solidFill>
                  <a:srgbClr val="002060"/>
                </a:solidFill>
              </a:rPr>
              <a:t>Илария</a:t>
            </a:r>
            <a:r>
              <a:rPr lang="ru-RU" sz="1800" b="1" dirty="0">
                <a:solidFill>
                  <a:srgbClr val="002060"/>
                </a:solidFill>
              </a:rPr>
              <a:t> Б., руководитель Фёдорова С.И.);</a:t>
            </a:r>
          </a:p>
          <a:p>
            <a:pPr algn="just"/>
            <a:r>
              <a:rPr lang="ru-RU" sz="1800" b="1" dirty="0">
                <a:solidFill>
                  <a:srgbClr val="002060"/>
                </a:solidFill>
              </a:rPr>
              <a:t>- дипломант 1 степени в номинации «Декоративно-прикладное искусство», </a:t>
            </a:r>
            <a:r>
              <a:rPr lang="ru-RU" sz="1800" b="1" dirty="0" err="1">
                <a:solidFill>
                  <a:srgbClr val="002060"/>
                </a:solidFill>
              </a:rPr>
              <a:t>Идэлия</a:t>
            </a:r>
            <a:r>
              <a:rPr lang="ru-RU" sz="1800" b="1" dirty="0">
                <a:solidFill>
                  <a:srgbClr val="002060"/>
                </a:solidFill>
              </a:rPr>
              <a:t> Б. (руководитель Фёдорова С.И.);</a:t>
            </a:r>
          </a:p>
          <a:p>
            <a:pPr algn="just"/>
            <a:r>
              <a:rPr lang="ru-RU" sz="1800" b="1" dirty="0" smtClean="0">
                <a:solidFill>
                  <a:srgbClr val="002060"/>
                </a:solidFill>
              </a:rPr>
              <a:t>- дипломант </a:t>
            </a:r>
            <a:r>
              <a:rPr lang="ru-RU" sz="1800" b="1" dirty="0">
                <a:solidFill>
                  <a:srgbClr val="002060"/>
                </a:solidFill>
              </a:rPr>
              <a:t>3 степени в номинации «Вокал», трио «Звёздочки» (руководитель </a:t>
            </a:r>
            <a:r>
              <a:rPr lang="ru-RU" sz="1800" b="1" dirty="0" err="1">
                <a:solidFill>
                  <a:srgbClr val="002060"/>
                </a:solidFill>
              </a:rPr>
              <a:t>Нурмухаметова</a:t>
            </a:r>
            <a:r>
              <a:rPr lang="ru-RU" sz="1800" b="1" dirty="0">
                <a:solidFill>
                  <a:srgbClr val="002060"/>
                </a:solidFill>
              </a:rPr>
              <a:t> Л.Р</a:t>
            </a:r>
            <a:r>
              <a:rPr lang="ru-RU" sz="1800" b="1" dirty="0" smtClean="0">
                <a:solidFill>
                  <a:srgbClr val="002060"/>
                </a:solidFill>
              </a:rPr>
              <a:t>.)</a:t>
            </a:r>
          </a:p>
          <a:p>
            <a:pPr algn="just"/>
            <a:endParaRPr lang="ru-RU" sz="1800" b="1" dirty="0">
              <a:solidFill>
                <a:srgbClr val="002060"/>
              </a:solidFill>
            </a:endParaRPr>
          </a:p>
          <a:p>
            <a:pPr algn="just"/>
            <a:endParaRPr lang="ru-RU" sz="1800" b="1" dirty="0" smtClean="0">
              <a:solidFill>
                <a:srgbClr val="002060"/>
              </a:solidFill>
            </a:endParaRPr>
          </a:p>
          <a:p>
            <a:pPr marL="342900" indent="-342900" algn="just">
              <a:buAutoNum type="arabicPeriod"/>
            </a:pPr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90843" y="246184"/>
            <a:ext cx="10972800" cy="780757"/>
          </a:xfrm>
        </p:spPr>
        <p:txBody>
          <a:bodyPr>
            <a:normAutofit/>
          </a:bodyPr>
          <a:lstStyle/>
          <a:p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Достижения воспитанников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777" y="4402064"/>
            <a:ext cx="1200150" cy="170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561" y="4383014"/>
            <a:ext cx="1228725" cy="172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782" y="4387777"/>
            <a:ext cx="1171575" cy="170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6437" y="4387777"/>
            <a:ext cx="123825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9859" y="4359201"/>
            <a:ext cx="1240252" cy="172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321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3591" y="618979"/>
            <a:ext cx="11650774" cy="6065494"/>
          </a:xfrm>
        </p:spPr>
        <p:txBody>
          <a:bodyPr>
            <a:normAutofit/>
          </a:bodyPr>
          <a:lstStyle/>
          <a:p>
            <a:pPr algn="just"/>
            <a:endParaRPr lang="ru-RU" sz="1800" b="1" dirty="0">
              <a:solidFill>
                <a:srgbClr val="002060"/>
              </a:solidFill>
            </a:endParaRPr>
          </a:p>
          <a:p>
            <a:pPr algn="just"/>
            <a:endParaRPr lang="ru-RU" sz="1800" b="1" dirty="0">
              <a:solidFill>
                <a:srgbClr val="002060"/>
              </a:solidFill>
            </a:endParaRPr>
          </a:p>
          <a:p>
            <a:pPr algn="just"/>
            <a:r>
              <a:rPr lang="ru-RU" sz="1800" b="1" dirty="0">
                <a:solidFill>
                  <a:srgbClr val="002060"/>
                </a:solidFill>
              </a:rPr>
              <a:t>5. Муниципальный конкурс ёлочных игрушек «Новогоднее чудо»:</a:t>
            </a:r>
          </a:p>
          <a:p>
            <a:pPr algn="just"/>
            <a:r>
              <a:rPr lang="ru-RU" sz="1800" b="1" dirty="0">
                <a:solidFill>
                  <a:srgbClr val="002060"/>
                </a:solidFill>
              </a:rPr>
              <a:t>- победитель в номинации «Мой любимый сказочный персонаж» Артур Н. (руководитель </a:t>
            </a:r>
            <a:r>
              <a:rPr lang="ru-RU" sz="1800" b="1" dirty="0" err="1">
                <a:solidFill>
                  <a:srgbClr val="002060"/>
                </a:solidFill>
              </a:rPr>
              <a:t>Насибуллина</a:t>
            </a:r>
            <a:r>
              <a:rPr lang="ru-RU" sz="1800" b="1" dirty="0">
                <a:solidFill>
                  <a:srgbClr val="002060"/>
                </a:solidFill>
              </a:rPr>
              <a:t> М.Ю.);</a:t>
            </a:r>
          </a:p>
          <a:p>
            <a:pPr algn="just"/>
            <a:r>
              <a:rPr lang="ru-RU" sz="1800" b="1" dirty="0">
                <a:solidFill>
                  <a:srgbClr val="002060"/>
                </a:solidFill>
              </a:rPr>
              <a:t>- призёр в номинации «Год родных языков и народного единства», </a:t>
            </a:r>
            <a:r>
              <a:rPr lang="ru-RU" sz="1800" b="1" dirty="0" err="1">
                <a:solidFill>
                  <a:srgbClr val="002060"/>
                </a:solidFill>
              </a:rPr>
              <a:t>Маджид</a:t>
            </a:r>
            <a:r>
              <a:rPr lang="ru-RU" sz="1800" b="1" dirty="0">
                <a:solidFill>
                  <a:srgbClr val="002060"/>
                </a:solidFill>
              </a:rPr>
              <a:t> Х. (руководитель </a:t>
            </a:r>
            <a:r>
              <a:rPr lang="ru-RU" sz="1800" b="1" dirty="0" err="1">
                <a:solidFill>
                  <a:srgbClr val="002060"/>
                </a:solidFill>
              </a:rPr>
              <a:t>Шарипова</a:t>
            </a:r>
            <a:r>
              <a:rPr lang="ru-RU" sz="1800" b="1" dirty="0">
                <a:solidFill>
                  <a:srgbClr val="002060"/>
                </a:solidFill>
              </a:rPr>
              <a:t> Ф.Х.)  </a:t>
            </a:r>
          </a:p>
          <a:p>
            <a:pPr algn="just"/>
            <a:r>
              <a:rPr lang="ru-RU" sz="1800" b="1" dirty="0">
                <a:solidFill>
                  <a:srgbClr val="002060"/>
                </a:solidFill>
              </a:rPr>
              <a:t>6. Всероссийский конкурс  «</a:t>
            </a:r>
            <a:r>
              <a:rPr lang="ru-RU" sz="1800" b="1" dirty="0" err="1">
                <a:solidFill>
                  <a:srgbClr val="002060"/>
                </a:solidFill>
              </a:rPr>
              <a:t>РостОК-SuperУм</a:t>
            </a:r>
            <a:r>
              <a:rPr lang="ru-RU" sz="1800" b="1" dirty="0">
                <a:solidFill>
                  <a:srgbClr val="002060"/>
                </a:solidFill>
              </a:rPr>
              <a:t>», Татарское республиканское отделение межрегионального общественного движения творческих педагогов «Исследователь» г. Набережные Челны:</a:t>
            </a:r>
          </a:p>
          <a:p>
            <a:pPr algn="just"/>
            <a:r>
              <a:rPr lang="ru-RU" sz="1800" b="1" dirty="0">
                <a:solidFill>
                  <a:srgbClr val="002060"/>
                </a:solidFill>
              </a:rPr>
              <a:t>- дипломант 1 степени – Саша З., (руководители </a:t>
            </a:r>
            <a:r>
              <a:rPr lang="ru-RU" sz="1800" b="1" dirty="0" err="1">
                <a:solidFill>
                  <a:srgbClr val="002060"/>
                </a:solidFill>
              </a:rPr>
              <a:t>Насибуллина</a:t>
            </a:r>
            <a:r>
              <a:rPr lang="ru-RU" sz="1800" b="1" dirty="0">
                <a:solidFill>
                  <a:srgbClr val="002060"/>
                </a:solidFill>
              </a:rPr>
              <a:t> М.Ю., Александрова С.С.);</a:t>
            </a:r>
          </a:p>
          <a:p>
            <a:pPr algn="just"/>
            <a:r>
              <a:rPr lang="ru-RU" sz="1800" b="1" dirty="0">
                <a:solidFill>
                  <a:srgbClr val="002060"/>
                </a:solidFill>
              </a:rPr>
              <a:t>- дипломант 3 степени – Арсений Г. (руководители </a:t>
            </a:r>
            <a:r>
              <a:rPr lang="ru-RU" sz="1800" b="1" dirty="0" err="1">
                <a:solidFill>
                  <a:srgbClr val="002060"/>
                </a:solidFill>
              </a:rPr>
              <a:t>Насибуллина</a:t>
            </a:r>
            <a:r>
              <a:rPr lang="ru-RU" sz="1800" b="1" dirty="0">
                <a:solidFill>
                  <a:srgbClr val="002060"/>
                </a:solidFill>
              </a:rPr>
              <a:t> М.Ю., Александрова С.С.);</a:t>
            </a:r>
          </a:p>
          <a:p>
            <a:pPr algn="just"/>
            <a:r>
              <a:rPr lang="ru-RU" sz="1800" b="1" dirty="0">
                <a:solidFill>
                  <a:srgbClr val="002060"/>
                </a:solidFill>
              </a:rPr>
              <a:t>- дипломант 2 степени – Алина К. (руководители </a:t>
            </a:r>
            <a:r>
              <a:rPr lang="ru-RU" sz="1800" b="1" dirty="0" err="1">
                <a:solidFill>
                  <a:srgbClr val="002060"/>
                </a:solidFill>
              </a:rPr>
              <a:t>Насибуллина</a:t>
            </a:r>
            <a:r>
              <a:rPr lang="ru-RU" sz="1800" b="1" dirty="0">
                <a:solidFill>
                  <a:srgbClr val="002060"/>
                </a:solidFill>
              </a:rPr>
              <a:t> М.Ю., Александрова С.С.);</a:t>
            </a:r>
          </a:p>
          <a:p>
            <a:pPr algn="just"/>
            <a:r>
              <a:rPr lang="ru-RU" sz="1800" b="1" dirty="0">
                <a:solidFill>
                  <a:srgbClr val="002060"/>
                </a:solidFill>
              </a:rPr>
              <a:t>- дипломант 3 степени – Аня З. (руководители </a:t>
            </a:r>
            <a:r>
              <a:rPr lang="ru-RU" sz="1800" b="1" dirty="0" err="1">
                <a:solidFill>
                  <a:srgbClr val="002060"/>
                </a:solidFill>
              </a:rPr>
              <a:t>Насибуллина</a:t>
            </a:r>
            <a:r>
              <a:rPr lang="ru-RU" sz="1800" b="1" dirty="0">
                <a:solidFill>
                  <a:srgbClr val="002060"/>
                </a:solidFill>
              </a:rPr>
              <a:t> М.Ю., Александрова С.С.);</a:t>
            </a:r>
          </a:p>
          <a:p>
            <a:pPr algn="just"/>
            <a:r>
              <a:rPr lang="ru-RU" sz="1800" b="1" dirty="0">
                <a:solidFill>
                  <a:srgbClr val="002060"/>
                </a:solidFill>
              </a:rPr>
              <a:t>- дипломант 2 степени – Валерия П. (руководители </a:t>
            </a:r>
            <a:r>
              <a:rPr lang="ru-RU" sz="1800" b="1" dirty="0" err="1">
                <a:solidFill>
                  <a:srgbClr val="002060"/>
                </a:solidFill>
              </a:rPr>
              <a:t>Насибуллина</a:t>
            </a:r>
            <a:r>
              <a:rPr lang="ru-RU" sz="1800" b="1" dirty="0">
                <a:solidFill>
                  <a:srgbClr val="002060"/>
                </a:solidFill>
              </a:rPr>
              <a:t> М.Ю., Александрова С.С.);</a:t>
            </a:r>
          </a:p>
          <a:p>
            <a:pPr algn="just"/>
            <a:r>
              <a:rPr lang="ru-RU" sz="1800" b="1" dirty="0">
                <a:solidFill>
                  <a:srgbClr val="002060"/>
                </a:solidFill>
              </a:rPr>
              <a:t>- дипломант 2 степени – Амир Г. (руководители Фёдорова С.И., Михайлова М.А.);</a:t>
            </a:r>
          </a:p>
          <a:p>
            <a:pPr algn="just"/>
            <a:r>
              <a:rPr lang="ru-RU" sz="1800" b="1" dirty="0">
                <a:solidFill>
                  <a:srgbClr val="002060"/>
                </a:solidFill>
              </a:rPr>
              <a:t>- дипломант 1 степени – Рома С. (руководители Фёдорова С.И., Михайлова М.А.);</a:t>
            </a:r>
          </a:p>
          <a:p>
            <a:pPr algn="just"/>
            <a:r>
              <a:rPr lang="ru-RU" sz="1800" b="1" dirty="0">
                <a:solidFill>
                  <a:srgbClr val="002060"/>
                </a:solidFill>
              </a:rPr>
              <a:t>- дипломант 3 степени – </a:t>
            </a:r>
            <a:r>
              <a:rPr lang="ru-RU" sz="1800" b="1" dirty="0" err="1">
                <a:solidFill>
                  <a:srgbClr val="002060"/>
                </a:solidFill>
              </a:rPr>
              <a:t>Евсей</a:t>
            </a:r>
            <a:r>
              <a:rPr lang="ru-RU" sz="1800" b="1" dirty="0">
                <a:solidFill>
                  <a:srgbClr val="002060"/>
                </a:solidFill>
              </a:rPr>
              <a:t> А. (руководители Фёдорова С.И., Михайлова М.А.);</a:t>
            </a:r>
          </a:p>
          <a:p>
            <a:pPr algn="just"/>
            <a:r>
              <a:rPr lang="ru-RU" sz="1800" b="1" dirty="0">
                <a:solidFill>
                  <a:srgbClr val="002060"/>
                </a:solidFill>
              </a:rPr>
              <a:t>- дипломант 3 степени – Егор Х. (руководители Фёдорова С.И., Михайлова М.А.);</a:t>
            </a:r>
          </a:p>
          <a:p>
            <a:pPr algn="just"/>
            <a:r>
              <a:rPr lang="ru-RU" sz="1800" b="1" dirty="0">
                <a:solidFill>
                  <a:srgbClr val="002060"/>
                </a:solidFill>
              </a:rPr>
              <a:t>- дипломант 2 степени – Степан Ш. (руководители Фёдорова С.И., Михайлова М.А.)</a:t>
            </a:r>
          </a:p>
          <a:p>
            <a:pPr algn="just"/>
            <a:endParaRPr lang="ru-RU" sz="1800" b="1" dirty="0" smtClean="0">
              <a:solidFill>
                <a:srgbClr val="002060"/>
              </a:solidFill>
            </a:endParaRPr>
          </a:p>
          <a:p>
            <a:pPr marL="342900" indent="-342900" algn="just">
              <a:buAutoNum type="arabicPeriod"/>
            </a:pPr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90843" y="246184"/>
            <a:ext cx="10972800" cy="780757"/>
          </a:xfrm>
        </p:spPr>
        <p:txBody>
          <a:bodyPr>
            <a:normAutofit/>
          </a:bodyPr>
          <a:lstStyle/>
          <a:p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Достижения воспитанников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7708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6626" y="436099"/>
            <a:ext cx="11650774" cy="6065494"/>
          </a:xfrm>
        </p:spPr>
        <p:txBody>
          <a:bodyPr>
            <a:normAutofit/>
          </a:bodyPr>
          <a:lstStyle/>
          <a:p>
            <a:pPr algn="just"/>
            <a:endParaRPr lang="ru-RU" sz="1800" b="1" dirty="0">
              <a:solidFill>
                <a:srgbClr val="002060"/>
              </a:solidFill>
            </a:endParaRPr>
          </a:p>
          <a:p>
            <a:pPr algn="just"/>
            <a:endParaRPr lang="ru-RU" sz="1800" b="1" dirty="0">
              <a:solidFill>
                <a:srgbClr val="002060"/>
              </a:solidFill>
            </a:endParaRPr>
          </a:p>
          <a:p>
            <a:pPr algn="just"/>
            <a:r>
              <a:rPr lang="ru-RU" sz="1800" b="1" dirty="0">
                <a:solidFill>
                  <a:srgbClr val="002060"/>
                </a:solidFill>
              </a:rPr>
              <a:t>7. IV Всероссийский конкурс рисунков по ПДД «Новый дорожный знак глазами детей»:</a:t>
            </a:r>
          </a:p>
          <a:p>
            <a:pPr algn="just"/>
            <a:r>
              <a:rPr lang="ru-RU" sz="1800" b="1" dirty="0">
                <a:solidFill>
                  <a:srgbClr val="002060"/>
                </a:solidFill>
              </a:rPr>
              <a:t>- победитель Малика И. (руководитель Абрамова В.М.);</a:t>
            </a:r>
          </a:p>
          <a:p>
            <a:pPr algn="just"/>
            <a:r>
              <a:rPr lang="ru-RU" sz="1800" b="1" dirty="0" smtClean="0">
                <a:solidFill>
                  <a:srgbClr val="002060"/>
                </a:solidFill>
              </a:rPr>
              <a:t>- призёр </a:t>
            </a:r>
            <a:r>
              <a:rPr lang="ru-RU" sz="1800" b="1" dirty="0">
                <a:solidFill>
                  <a:srgbClr val="002060"/>
                </a:solidFill>
              </a:rPr>
              <a:t>Артемий Г. (руководитель Александрова С.С.);</a:t>
            </a:r>
          </a:p>
          <a:p>
            <a:pPr algn="just"/>
            <a:r>
              <a:rPr lang="ru-RU" sz="1800" b="1" dirty="0">
                <a:solidFill>
                  <a:srgbClr val="002060"/>
                </a:solidFill>
              </a:rPr>
              <a:t>- победитель Алина К. (руководитель Михайлова М.А.);</a:t>
            </a:r>
          </a:p>
          <a:p>
            <a:pPr algn="just"/>
            <a:r>
              <a:rPr lang="ru-RU" sz="1800" b="1" dirty="0" smtClean="0">
                <a:solidFill>
                  <a:srgbClr val="002060"/>
                </a:solidFill>
              </a:rPr>
              <a:t>- призёр </a:t>
            </a:r>
            <a:r>
              <a:rPr lang="ru-RU" sz="1800" b="1" dirty="0">
                <a:solidFill>
                  <a:srgbClr val="002060"/>
                </a:solidFill>
              </a:rPr>
              <a:t>Сергей С. (руководитель </a:t>
            </a:r>
            <a:r>
              <a:rPr lang="ru-RU" sz="1800" b="1" dirty="0" err="1">
                <a:solidFill>
                  <a:srgbClr val="002060"/>
                </a:solidFill>
              </a:rPr>
              <a:t>Шарипова</a:t>
            </a:r>
            <a:r>
              <a:rPr lang="ru-RU" sz="1800" b="1" dirty="0">
                <a:solidFill>
                  <a:srgbClr val="002060"/>
                </a:solidFill>
              </a:rPr>
              <a:t> Ф.Х.);</a:t>
            </a:r>
          </a:p>
          <a:p>
            <a:pPr algn="just"/>
            <a:r>
              <a:rPr lang="ru-RU" sz="1800" b="1" dirty="0">
                <a:solidFill>
                  <a:srgbClr val="002060"/>
                </a:solidFill>
              </a:rPr>
              <a:t>- победитель Егор Х. (руководитель Фёдорова С.И.);</a:t>
            </a:r>
          </a:p>
          <a:p>
            <a:pPr algn="just"/>
            <a:r>
              <a:rPr lang="ru-RU" sz="1800" b="1" dirty="0">
                <a:solidFill>
                  <a:srgbClr val="002060"/>
                </a:solidFill>
              </a:rPr>
              <a:t>- победитель </a:t>
            </a:r>
            <a:r>
              <a:rPr lang="ru-RU" sz="1800" b="1" dirty="0" err="1">
                <a:solidFill>
                  <a:srgbClr val="002060"/>
                </a:solidFill>
              </a:rPr>
              <a:t>Илария</a:t>
            </a:r>
            <a:r>
              <a:rPr lang="ru-RU" sz="1800" b="1" dirty="0">
                <a:solidFill>
                  <a:srgbClr val="002060"/>
                </a:solidFill>
              </a:rPr>
              <a:t> Б. (руководитель Фёдорова С.И.);</a:t>
            </a:r>
          </a:p>
          <a:p>
            <a:pPr algn="just"/>
            <a:r>
              <a:rPr lang="ru-RU" sz="1800" b="1" dirty="0" smtClean="0">
                <a:solidFill>
                  <a:srgbClr val="002060"/>
                </a:solidFill>
              </a:rPr>
              <a:t>- победитель </a:t>
            </a:r>
            <a:r>
              <a:rPr lang="ru-RU" sz="1800" b="1" dirty="0">
                <a:solidFill>
                  <a:srgbClr val="002060"/>
                </a:solidFill>
              </a:rPr>
              <a:t>Рамазан Ш. (руководитель Фёдорова С.И</a:t>
            </a:r>
            <a:r>
              <a:rPr lang="ru-RU" sz="1800" b="1" dirty="0" smtClean="0">
                <a:solidFill>
                  <a:srgbClr val="002060"/>
                </a:solidFill>
              </a:rPr>
              <a:t>.)</a:t>
            </a:r>
          </a:p>
          <a:p>
            <a:pPr algn="just"/>
            <a:r>
              <a:rPr lang="ru-RU" sz="1800" b="1" dirty="0">
                <a:solidFill>
                  <a:srgbClr val="002060"/>
                </a:solidFill>
              </a:rPr>
              <a:t>8. I Всероссийский конкурс рисунков «Зимние узоры»:</a:t>
            </a:r>
          </a:p>
          <a:p>
            <a:pPr algn="just"/>
            <a:r>
              <a:rPr lang="ru-RU" sz="1800" b="1" dirty="0">
                <a:solidFill>
                  <a:srgbClr val="002060"/>
                </a:solidFill>
              </a:rPr>
              <a:t> - победитель </a:t>
            </a:r>
            <a:r>
              <a:rPr lang="ru-RU" sz="1800" b="1" dirty="0" err="1">
                <a:solidFill>
                  <a:srgbClr val="002060"/>
                </a:solidFill>
              </a:rPr>
              <a:t>Аделина</a:t>
            </a:r>
            <a:r>
              <a:rPr lang="ru-RU" sz="1800" b="1" dirty="0">
                <a:solidFill>
                  <a:srgbClr val="002060"/>
                </a:solidFill>
              </a:rPr>
              <a:t> Ф. (руководитель Фёдорова С.И.);</a:t>
            </a:r>
          </a:p>
          <a:p>
            <a:pPr algn="just"/>
            <a:r>
              <a:rPr lang="ru-RU" sz="1800" b="1" dirty="0">
                <a:solidFill>
                  <a:srgbClr val="002060"/>
                </a:solidFill>
              </a:rPr>
              <a:t>- победитель Егор Х. (руководитель Фёдорова С.И.)  </a:t>
            </a:r>
          </a:p>
          <a:p>
            <a:pPr algn="just"/>
            <a:r>
              <a:rPr lang="ru-RU" sz="1800" b="1" dirty="0" smtClean="0">
                <a:solidFill>
                  <a:srgbClr val="002060"/>
                </a:solidFill>
              </a:rPr>
              <a:t>9</a:t>
            </a:r>
            <a:r>
              <a:rPr lang="ru-RU" sz="1800" b="1" dirty="0">
                <a:solidFill>
                  <a:srgbClr val="002060"/>
                </a:solidFill>
              </a:rPr>
              <a:t>. Призёр муниципального конкурса «I </a:t>
            </a:r>
            <a:r>
              <a:rPr lang="ru-RU" sz="1800" b="1" dirty="0" err="1">
                <a:solidFill>
                  <a:srgbClr val="002060"/>
                </a:solidFill>
              </a:rPr>
              <a:t>like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English</a:t>
            </a:r>
            <a:r>
              <a:rPr lang="ru-RU" sz="1800" b="1" dirty="0">
                <a:solidFill>
                  <a:srgbClr val="002060"/>
                </a:solidFill>
              </a:rPr>
              <a:t>» Анна З., 2 место (руководитель </a:t>
            </a:r>
            <a:r>
              <a:rPr lang="ru-RU" sz="1800" b="1" dirty="0" err="1">
                <a:solidFill>
                  <a:srgbClr val="002060"/>
                </a:solidFill>
              </a:rPr>
              <a:t>Нурмеева</a:t>
            </a:r>
            <a:r>
              <a:rPr lang="ru-RU" sz="1800" b="1" dirty="0">
                <a:solidFill>
                  <a:srgbClr val="002060"/>
                </a:solidFill>
              </a:rPr>
              <a:t> А.С.)</a:t>
            </a:r>
          </a:p>
          <a:p>
            <a:pPr algn="just"/>
            <a:r>
              <a:rPr lang="ru-RU" sz="1800" b="1" dirty="0" smtClean="0">
                <a:solidFill>
                  <a:srgbClr val="002060"/>
                </a:solidFill>
              </a:rPr>
              <a:t>10</a:t>
            </a:r>
            <a:r>
              <a:rPr lang="ru-RU" sz="1800" b="1" dirty="0">
                <a:solidFill>
                  <a:srgbClr val="002060"/>
                </a:solidFill>
              </a:rPr>
              <a:t>. Победитель муниципального конкурса «Шашечный турнир» - Саша З. (руководитель Александрова С.С.)</a:t>
            </a:r>
          </a:p>
          <a:p>
            <a:pPr algn="just"/>
            <a:r>
              <a:rPr lang="ru-RU" sz="1800" b="1" dirty="0" smtClean="0">
                <a:solidFill>
                  <a:srgbClr val="002060"/>
                </a:solidFill>
              </a:rPr>
              <a:t>11.Призёр </a:t>
            </a:r>
            <a:r>
              <a:rPr lang="ru-RU" sz="1800" b="1" dirty="0">
                <a:solidFill>
                  <a:srgbClr val="002060"/>
                </a:solidFill>
              </a:rPr>
              <a:t>муниципального конкурса «Карусель безопасности» - Аня З., Валерия П., Саша З., Артём Г. (руководитель Александрова С.С.)</a:t>
            </a:r>
          </a:p>
          <a:p>
            <a:pPr marL="285750" indent="-285750" algn="just">
              <a:buFontTx/>
              <a:buChar char="-"/>
            </a:pPr>
            <a:endParaRPr lang="ru-RU" sz="1800" b="1" dirty="0" smtClean="0">
              <a:solidFill>
                <a:srgbClr val="002060"/>
              </a:solidFill>
            </a:endParaRPr>
          </a:p>
          <a:p>
            <a:pPr algn="just"/>
            <a:endParaRPr lang="ru-RU" sz="1800" b="1" dirty="0">
              <a:solidFill>
                <a:srgbClr val="002060"/>
              </a:solidFill>
            </a:endParaRPr>
          </a:p>
          <a:p>
            <a:pPr algn="just"/>
            <a:endParaRPr lang="ru-RU" sz="1800" b="1" dirty="0" smtClean="0">
              <a:solidFill>
                <a:srgbClr val="002060"/>
              </a:solidFill>
            </a:endParaRPr>
          </a:p>
          <a:p>
            <a:pPr marL="342900" indent="-342900" algn="just">
              <a:buAutoNum type="arabicPeriod"/>
            </a:pPr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90843" y="246184"/>
            <a:ext cx="10972800" cy="780757"/>
          </a:xfrm>
        </p:spPr>
        <p:txBody>
          <a:bodyPr>
            <a:normAutofit/>
          </a:bodyPr>
          <a:lstStyle/>
          <a:p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Достижения воспитанников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2465" y="1496625"/>
            <a:ext cx="1091443" cy="1568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1830" y="1489993"/>
            <a:ext cx="1095570" cy="1546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6324" y="1489993"/>
            <a:ext cx="1108015" cy="1568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508" y="1489993"/>
            <a:ext cx="1079880" cy="15689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3373" y="3130476"/>
            <a:ext cx="1096029" cy="15404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127" y="3123442"/>
            <a:ext cx="1106038" cy="15544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7595" y="3224272"/>
            <a:ext cx="1038475" cy="1540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94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Смотры-конкурсы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95" y="1252025"/>
            <a:ext cx="2487214" cy="186541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45" y="3483699"/>
            <a:ext cx="1774581" cy="23661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768859" y="1569128"/>
            <a:ext cx="2232075" cy="16740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247" y="1569128"/>
            <a:ext cx="2182744" cy="163342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247" y="3731836"/>
            <a:ext cx="2213037" cy="165609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982" y="1379610"/>
            <a:ext cx="1764170" cy="235222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982" y="4145870"/>
            <a:ext cx="1673170" cy="223089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7671" y="4115382"/>
            <a:ext cx="2128912" cy="1596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6797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30310" y="117231"/>
            <a:ext cx="10238704" cy="1910792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Исламова </a:t>
            </a:r>
            <a:r>
              <a:rPr lang="ru-RU" sz="32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Рузана</a:t>
            </a:r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Радиковна</a:t>
            </a:r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9861" y="1760772"/>
            <a:ext cx="11650774" cy="5233189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ru-RU" sz="1800" dirty="0">
              <a:ea typeface="Calibri"/>
              <a:cs typeface="Times New Roman"/>
            </a:endParaRPr>
          </a:p>
          <a:p>
            <a:pPr algn="just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33046" y="2314291"/>
            <a:ext cx="64570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  <a:latin typeface="Times New Roman"/>
                <a:ea typeface="Times New Roman"/>
              </a:rPr>
              <a:t> Почётная грамота МКУ «Управление образования Агрызского муниципального района</a:t>
            </a:r>
            <a:endParaRPr lang="ru-RU" sz="40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2030" y="2032937"/>
            <a:ext cx="2825261" cy="3936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7184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2513" y="-361071"/>
            <a:ext cx="10238704" cy="1910792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Муратова </a:t>
            </a:r>
            <a:r>
              <a:rPr lang="ru-RU" sz="32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Альфинур</a:t>
            </a:r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Мусавировна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9861" y="1760772"/>
            <a:ext cx="11650774" cy="5233189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ru-RU" sz="1800" dirty="0">
              <a:ea typeface="Calibri"/>
              <a:cs typeface="Times New Roman"/>
            </a:endParaRPr>
          </a:p>
          <a:p>
            <a:pPr algn="just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33046" y="2314291"/>
            <a:ext cx="64570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  <a:latin typeface="Times New Roman"/>
                <a:ea typeface="Times New Roman"/>
              </a:rPr>
              <a:t> Благодарственное письмо Министерства образования науки Республики Татарстан</a:t>
            </a:r>
            <a:endParaRPr lang="ru-RU" sz="4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2105" y="2314291"/>
            <a:ext cx="2206121" cy="3087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87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30310" y="117231"/>
            <a:ext cx="10238704" cy="1910792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Кушакова</a:t>
            </a:r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Светлана Валерьевна</a:t>
            </a:r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9861" y="1760772"/>
            <a:ext cx="11650774" cy="5233189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ru-RU" sz="1800" dirty="0">
              <a:ea typeface="Calibri"/>
              <a:cs typeface="Times New Roman"/>
            </a:endParaRPr>
          </a:p>
          <a:p>
            <a:pPr algn="just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33046" y="2314291"/>
            <a:ext cx="64570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  <a:latin typeface="Times New Roman"/>
                <a:ea typeface="Times New Roman"/>
              </a:rPr>
              <a:t> Почётная грамота Министерства образования и науки Республики Татарстан</a:t>
            </a:r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8586" y="1658443"/>
            <a:ext cx="2926078" cy="3859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196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9828" y="-171495"/>
            <a:ext cx="11352627" cy="937094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Рейтинг результативности участия в </a:t>
            </a:r>
            <a:r>
              <a:rPr lang="ru-RU" sz="2000" b="1" dirty="0" err="1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профессинальных</a:t>
            </a:r>
            <a:r>
              <a:rPr lang="ru-RU" sz="2000" b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конкурсах и мероприятиях педагогов МБДОУ – д/с №4 г. Агрыз в 2020-2021 учебном году</a:t>
            </a:r>
            <a:endParaRPr lang="ru-RU" sz="2000" b="1" dirty="0">
              <a:ln w="9525">
                <a:solidFill>
                  <a:srgbClr val="0070C0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3334" y="2002208"/>
            <a:ext cx="11809927" cy="4947134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Aft>
                <a:spcPts val="800"/>
              </a:spcAft>
            </a:pPr>
            <a:endParaRPr lang="ru-RU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tapenik.ru/dizain/obr_21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601977" y="850005"/>
            <a:ext cx="553790" cy="1079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playcast.ru/uploads/2016/02/28/17558314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51693" y="3534623"/>
            <a:ext cx="1137691" cy="1891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1052508"/>
              </p:ext>
            </p:extLst>
          </p:nvPr>
        </p:nvGraphicFramePr>
        <p:xfrm>
          <a:off x="154745" y="850005"/>
          <a:ext cx="11790511" cy="53419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42953"/>
                <a:gridCol w="4247558"/>
              </a:tblGrid>
              <a:tr h="404617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C00000"/>
                          </a:solidFill>
                        </a:rPr>
                        <a:t>ФИО</a:t>
                      </a:r>
                      <a:endParaRPr lang="ru-RU" sz="14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C00000"/>
                          </a:solidFill>
                        </a:rPr>
                        <a:t>Количество дипломов,</a:t>
                      </a:r>
                      <a:r>
                        <a:rPr lang="ru-RU" sz="1400" baseline="0" dirty="0" smtClean="0">
                          <a:solidFill>
                            <a:srgbClr val="C00000"/>
                          </a:solidFill>
                        </a:rPr>
                        <a:t> сертификатов, грамот</a:t>
                      </a:r>
                      <a:endParaRPr lang="ru-RU" sz="14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295169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Фёдорова Светлана Ивановна</a:t>
                      </a:r>
                      <a:endParaRPr lang="ru-RU" sz="1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295169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Исламова </a:t>
                      </a:r>
                      <a:r>
                        <a:rPr lang="ru-RU" sz="1400" dirty="0" err="1" smtClean="0"/>
                        <a:t>Рузана</a:t>
                      </a:r>
                      <a:r>
                        <a:rPr lang="ru-RU" sz="1400" dirty="0" smtClean="0"/>
                        <a:t> </a:t>
                      </a:r>
                      <a:r>
                        <a:rPr lang="ru-RU" sz="1400" dirty="0" err="1" smtClean="0"/>
                        <a:t>Радиковна</a:t>
                      </a:r>
                      <a:endParaRPr lang="ru-RU" sz="1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2951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Насибулли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на Марина Юрьевна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19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Шакирова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baseline="0" dirty="0" err="1" smtClean="0"/>
                        <a:t>Гульназ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baseline="0" dirty="0" err="1" smtClean="0"/>
                        <a:t>Рафисовна</a:t>
                      </a:r>
                      <a:endParaRPr lang="ru-RU" sz="1400" dirty="0" smtClean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48228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Александрова</a:t>
                      </a:r>
                      <a:r>
                        <a:rPr lang="ru-RU" sz="1400" baseline="0" dirty="0" smtClean="0"/>
                        <a:t> Светлана Сергеевна</a:t>
                      </a:r>
                      <a:endParaRPr lang="ru-RU" sz="14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482286"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Нурмухаметова</a:t>
                      </a:r>
                      <a:r>
                        <a:rPr lang="ru-RU" sz="1400" dirty="0" smtClean="0"/>
                        <a:t> </a:t>
                      </a:r>
                      <a:r>
                        <a:rPr lang="ru-RU" sz="1400" dirty="0" err="1" smtClean="0"/>
                        <a:t>Лейсани</a:t>
                      </a:r>
                      <a:r>
                        <a:rPr lang="ru-RU" sz="1400" dirty="0" smtClean="0"/>
                        <a:t> я</a:t>
                      </a:r>
                      <a:r>
                        <a:rPr lang="ru-RU" sz="1400" baseline="0" dirty="0" smtClean="0"/>
                        <a:t> Рустамовна</a:t>
                      </a:r>
                      <a:endParaRPr lang="ru-RU" sz="14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482286"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Газетдинова</a:t>
                      </a:r>
                      <a:r>
                        <a:rPr lang="ru-RU" sz="1400" dirty="0" smtClean="0"/>
                        <a:t> Резеда </a:t>
                      </a:r>
                      <a:r>
                        <a:rPr lang="ru-RU" sz="1400" dirty="0" err="1" smtClean="0"/>
                        <a:t>Исмагиловна</a:t>
                      </a:r>
                      <a:endParaRPr lang="ru-RU" sz="14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48228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bg1"/>
                          </a:solidFill>
                        </a:rPr>
                        <a:t>Михайлова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</a:rPr>
                        <a:t> Марина Андреевна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195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Шарипова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Фируза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Хасановна</a:t>
                      </a: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19573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Валеева Диана Александровна</a:t>
                      </a:r>
                      <a:endParaRPr lang="ru-RU" sz="14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404617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Ермакова Надежда</a:t>
                      </a:r>
                      <a:r>
                        <a:rPr lang="ru-RU" sz="1400" baseline="0" dirty="0" smtClean="0"/>
                        <a:t> Михайловна</a:t>
                      </a:r>
                      <a:endParaRPr lang="ru-RU" sz="14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404617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Абрамова Валентина Михайловна</a:t>
                      </a:r>
                      <a:endParaRPr lang="ru-RU" sz="14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5882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62875" y="103915"/>
            <a:ext cx="9144000" cy="1133341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Рейтинг результативности участия в конкурсах и мероприятиях для воспитанников  МБДОУ – д/с №4 г. Агрыз в 2019-2020 учебном году</a:t>
            </a:r>
            <a:endParaRPr lang="ru-RU" sz="2000" b="1" dirty="0">
              <a:ln w="9525">
                <a:solidFill>
                  <a:srgbClr val="0070C0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3334" y="2002208"/>
            <a:ext cx="11809927" cy="4947134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Aft>
                <a:spcPts val="800"/>
              </a:spcAft>
            </a:pPr>
            <a:endParaRPr lang="ru-RU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tapenik.ru/dizain/obr_21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601977" y="850005"/>
            <a:ext cx="553790" cy="1079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playcast.ru/uploads/2016/02/28/17558314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51693" y="3534623"/>
            <a:ext cx="1137691" cy="1891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7158479"/>
              </p:ext>
            </p:extLst>
          </p:nvPr>
        </p:nvGraphicFramePr>
        <p:xfrm>
          <a:off x="281355" y="1389661"/>
          <a:ext cx="11760590" cy="5671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42548"/>
                <a:gridCol w="4318042"/>
              </a:tblGrid>
              <a:tr h="401519">
                <a:tc>
                  <a:txBody>
                    <a:bodyPr/>
                    <a:lstStyle/>
                    <a:p>
                      <a:r>
                        <a:rPr lang="ru-RU" dirty="0" smtClean="0"/>
                        <a:t>ФИО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Количество дипломов, грамот</a:t>
                      </a:r>
                      <a:endParaRPr lang="ru-RU" dirty="0"/>
                    </a:p>
                  </a:txBody>
                  <a:tcPr/>
                </a:tc>
              </a:tr>
              <a:tr h="40709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Фёдорова Светлана Ивановна</a:t>
                      </a:r>
                      <a:endParaRPr lang="ru-RU" sz="1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407095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Александрова Светлана Сергеевна</a:t>
                      </a:r>
                      <a:endParaRPr lang="ru-RU" sz="1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4070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Абрамова Валентина Михайловна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4070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Шакирова 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Гульназ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Рафисовна</a:t>
                      </a: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407095"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Нурмухаметова</a:t>
                      </a:r>
                      <a:r>
                        <a:rPr lang="ru-RU" sz="1400" dirty="0" smtClean="0"/>
                        <a:t> </a:t>
                      </a:r>
                      <a:r>
                        <a:rPr lang="ru-RU" sz="1400" dirty="0" err="1" smtClean="0"/>
                        <a:t>Лейсани</a:t>
                      </a:r>
                      <a:r>
                        <a:rPr lang="ru-RU" sz="1400" dirty="0" smtClean="0"/>
                        <a:t> я</a:t>
                      </a:r>
                      <a:r>
                        <a:rPr lang="ru-RU" sz="1400" baseline="0" dirty="0" smtClean="0"/>
                        <a:t> Рустамовна</a:t>
                      </a:r>
                      <a:endParaRPr lang="ru-RU" sz="14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407095"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Газетдинова</a:t>
                      </a:r>
                      <a:r>
                        <a:rPr lang="ru-RU" sz="1400" dirty="0" smtClean="0"/>
                        <a:t> Резеда </a:t>
                      </a:r>
                      <a:r>
                        <a:rPr lang="ru-RU" sz="1400" dirty="0" err="1" smtClean="0"/>
                        <a:t>Исмагиловна</a:t>
                      </a:r>
                      <a:endParaRPr lang="ru-RU" sz="14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4070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Шарипова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Фируза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Хасановна</a:t>
                      </a: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4070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Насибулли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на Марина Юрьевна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40709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Ермакова Надежда</a:t>
                      </a:r>
                      <a:r>
                        <a:rPr lang="ru-RU" sz="1400" baseline="0" dirty="0" smtClean="0"/>
                        <a:t> Михайловна</a:t>
                      </a:r>
                      <a:endParaRPr lang="ru-RU" sz="14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40151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bg1"/>
                          </a:solidFill>
                        </a:rPr>
                        <a:t>Михайлова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</a:rPr>
                        <a:t> Марина Андреевна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40151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bg1"/>
                          </a:solidFill>
                        </a:rPr>
                        <a:t>Исламова 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</a:rPr>
                        <a:t>Рузана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1400" baseline="0" dirty="0" err="1" smtClean="0">
                          <a:solidFill>
                            <a:schemeClr val="bg1"/>
                          </a:solidFill>
                        </a:rPr>
                        <a:t>Радиковна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40151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bg1"/>
                          </a:solidFill>
                        </a:rPr>
                        <a:t>Муратова 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</a:rPr>
                        <a:t>Альфинур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</a:rPr>
                        <a:t>Мусавировна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401519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Валеева Диана Александровна</a:t>
                      </a:r>
                      <a:endParaRPr lang="ru-RU" sz="14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947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75288" y="-19005"/>
            <a:ext cx="617079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4400" dirty="0" smtClean="0">
              <a:solidFill>
                <a:srgbClr val="002060"/>
              </a:solidFill>
            </a:endParaRPr>
          </a:p>
          <a:p>
            <a:r>
              <a:rPr lang="ru-RU" sz="4400" dirty="0" smtClean="0">
                <a:solidFill>
                  <a:srgbClr val="002060"/>
                </a:solidFill>
              </a:rPr>
              <a:t>Социальное партнёрство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21040324">
            <a:off x="6311843" y="5405327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>
              <a:solidFill>
                <a:srgbClr val="002060"/>
              </a:solidFill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342" y="1620300"/>
            <a:ext cx="2035560" cy="1526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97" y="942277"/>
            <a:ext cx="1419120" cy="1903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4208" y="1894126"/>
            <a:ext cx="2028443" cy="1526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7307" y="1314895"/>
            <a:ext cx="1934625" cy="1445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373" y="3420796"/>
            <a:ext cx="1658969" cy="2208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8643" y="3256340"/>
            <a:ext cx="1603717" cy="21382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902" y="4042708"/>
            <a:ext cx="2115622" cy="15867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5843" y="4058529"/>
            <a:ext cx="2094527" cy="157089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729" y="3823734"/>
            <a:ext cx="2094526" cy="1570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78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412124"/>
            <a:ext cx="9144000" cy="1498372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Охват дошкольным образованием</a:t>
            </a:r>
            <a:endParaRPr lang="ru-RU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08338" y="1764406"/>
            <a:ext cx="10650828" cy="5434883"/>
          </a:xfrm>
        </p:spPr>
        <p:txBody>
          <a:bodyPr>
            <a:noAutofit/>
          </a:bodyPr>
          <a:lstStyle/>
          <a:p>
            <a:endParaRPr lang="ru-RU" sz="32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tapenik.ru/dizain/obr_21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99524" y="638217"/>
            <a:ext cx="1277312" cy="2030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playcast.ru/uploads/2016/02/28/17558314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992" y="4089256"/>
            <a:ext cx="1326581" cy="2206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0602375"/>
              </p:ext>
            </p:extLst>
          </p:nvPr>
        </p:nvGraphicFramePr>
        <p:xfrm>
          <a:off x="2004647" y="2594000"/>
          <a:ext cx="8574257" cy="2788169"/>
        </p:xfrm>
        <a:graphic>
          <a:graphicData uri="http://schemas.openxmlformats.org/drawingml/2006/table">
            <a:tbl>
              <a:tblPr firstRow="1" firstCol="1" bandRow="1"/>
              <a:tblGrid>
                <a:gridCol w="2142938"/>
                <a:gridCol w="2143773"/>
                <a:gridCol w="2143773"/>
                <a:gridCol w="2143773"/>
              </a:tblGrid>
              <a:tr h="11056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Год</a:t>
                      </a:r>
                      <a:endParaRPr lang="ru-RU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Общая численность</a:t>
                      </a:r>
                      <a:endParaRPr lang="ru-RU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Дошкольные группы</a:t>
                      </a:r>
                      <a:endParaRPr lang="ru-RU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Ясельные группы</a:t>
                      </a:r>
                      <a:endParaRPr lang="ru-RU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7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2017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126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85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41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7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2018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122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78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44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7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2019</a:t>
                      </a:r>
                      <a:endParaRPr lang="ru-RU" sz="24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107</a:t>
                      </a:r>
                      <a:endParaRPr lang="ru-RU" sz="24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91</a:t>
                      </a:r>
                      <a:endParaRPr lang="ru-RU" sz="24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ru-RU" sz="24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7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2020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109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81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28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6772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2579" y="119894"/>
            <a:ext cx="10972800" cy="1143000"/>
          </a:xfrm>
        </p:spPr>
        <p:txBody>
          <a:bodyPr/>
          <a:lstStyle/>
          <a:p>
            <a:r>
              <a:rPr lang="ru-RU" dirty="0" smtClean="0"/>
              <a:t>Инновационная деятельность</a:t>
            </a:r>
            <a:endParaRPr lang="ru-RU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391" y="1231087"/>
            <a:ext cx="6213051" cy="269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92" y="1620910"/>
            <a:ext cx="5330146" cy="1318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6566" y="1620910"/>
            <a:ext cx="5584874" cy="1237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777" y="2939856"/>
            <a:ext cx="6983569" cy="98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78" y="3924886"/>
            <a:ext cx="7869317" cy="998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778" y="5275385"/>
            <a:ext cx="6787662" cy="1166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46646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62875" y="103915"/>
            <a:ext cx="9144000" cy="1133341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грамот за участие в конкурсах </a:t>
            </a:r>
            <a:br>
              <a:rPr lang="ru-RU" sz="2000" b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(сравнительная таблица)</a:t>
            </a:r>
            <a:endParaRPr lang="ru-RU" sz="2000" b="1" dirty="0">
              <a:ln w="9525">
                <a:solidFill>
                  <a:srgbClr val="0070C0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3334" y="2002208"/>
            <a:ext cx="11809927" cy="4947134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Aft>
                <a:spcPts val="800"/>
              </a:spcAft>
            </a:pPr>
            <a:endParaRPr lang="ru-RU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tapenik.ru/dizain/obr_21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601977" y="850005"/>
            <a:ext cx="553790" cy="1079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playcast.ru/uploads/2016/02/28/17558314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51693" y="3534623"/>
            <a:ext cx="1137691" cy="1891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31462"/>
            <a:ext cx="10865289" cy="408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9270609" y="2031462"/>
            <a:ext cx="0" cy="35252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6035040" y="2031462"/>
            <a:ext cx="0" cy="35252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6925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57577"/>
            <a:ext cx="9144000" cy="1499456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ДОУ НА </a:t>
            </a:r>
            <a: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2021– 2022 </a:t>
            </a:r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ГОД</a:t>
            </a:r>
            <a:endParaRPr lang="ru-RU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6519" y="1880315"/>
            <a:ext cx="11243256" cy="497768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5000"/>
              </a:lnSpc>
              <a:spcAft>
                <a:spcPts val="0"/>
              </a:spcAft>
              <a:tabLst>
                <a:tab pos="862330" algn="ctr"/>
              </a:tabLst>
            </a:pPr>
            <a:r>
              <a:rPr lang="ru-RU" b="1" i="1" dirty="0" smtClean="0">
                <a:ea typeface="Times New Roman"/>
                <a:cs typeface="Times New Roman"/>
              </a:rPr>
              <a:t>• </a:t>
            </a:r>
            <a:r>
              <a:rPr lang="ru-RU" b="1" i="1" dirty="0">
                <a:ea typeface="Times New Roman"/>
                <a:cs typeface="Times New Roman"/>
              </a:rPr>
              <a:t>продолжать совершенствовать работу по сохранению и укреплению здоровья воспитанников;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862330" algn="ctr"/>
              </a:tabLst>
            </a:pPr>
            <a:r>
              <a:rPr lang="ru-RU" b="1" i="1" dirty="0">
                <a:ea typeface="Times New Roman"/>
                <a:cs typeface="Times New Roman"/>
              </a:rPr>
              <a:t>• развитие инновационной сферы (разработка и рецензирование авторских программ, применение инновационных технологий в работе по теме «Реализация </a:t>
            </a:r>
            <a:r>
              <a:rPr lang="ru-RU" b="1" i="1" dirty="0" err="1">
                <a:ea typeface="Times New Roman"/>
                <a:cs typeface="Times New Roman"/>
              </a:rPr>
              <a:t>здоровьесберегающей</a:t>
            </a:r>
            <a:r>
              <a:rPr lang="ru-RU" b="1" i="1" dirty="0">
                <a:ea typeface="Times New Roman"/>
                <a:cs typeface="Times New Roman"/>
              </a:rPr>
              <a:t> системы работы ДОУ в современных условиях»);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862330" algn="ctr"/>
              </a:tabLst>
            </a:pPr>
            <a:r>
              <a:rPr lang="ru-RU" b="1" i="1" dirty="0">
                <a:ea typeface="Times New Roman"/>
                <a:cs typeface="Times New Roman"/>
              </a:rPr>
              <a:t>• продолжать работу по развитию коммуникативных и речевых навыков у дошкольников;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862330" algn="ctr"/>
              </a:tabLst>
            </a:pPr>
            <a:r>
              <a:rPr lang="ru-RU" b="1" i="1" dirty="0">
                <a:ea typeface="Times New Roman"/>
                <a:cs typeface="Times New Roman"/>
              </a:rPr>
              <a:t>• активизировать работу педагогов по эффективному взаимодействию детского сада и семьи;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862330" algn="ctr"/>
              </a:tabLst>
            </a:pPr>
            <a:r>
              <a:rPr lang="ru-RU" b="1" i="1" dirty="0">
                <a:ea typeface="Times New Roman"/>
                <a:cs typeface="Times New Roman"/>
              </a:rPr>
              <a:t>• активизировать работу по социальному партнёрству 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70624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962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Результаты мониторинга образовательной деятельности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628" y="1611273"/>
            <a:ext cx="7652824" cy="4471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5985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Итоги стартовой диагностики </a:t>
            </a:r>
            <a:br>
              <a:rPr lang="ru-RU" dirty="0" smtClean="0"/>
            </a:br>
            <a:r>
              <a:rPr lang="ru-RU" dirty="0" smtClean="0"/>
              <a:t>готовности к школе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275" y="1758462"/>
            <a:ext cx="11890051" cy="4206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4104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Национальный состав воспитанников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415" y="1871003"/>
            <a:ext cx="10452296" cy="3854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2420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5587" y="893617"/>
            <a:ext cx="10260037" cy="681965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100" dirty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В рамках Года родных языков и народного единства были проведены </a:t>
            </a:r>
            <a:r>
              <a:rPr lang="ru-RU" sz="3100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различные </a:t>
            </a:r>
            <a:r>
              <a:rPr lang="ru-RU" sz="3100" dirty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мероприятия:</a:t>
            </a:r>
            <a:r>
              <a:rPr lang="ru-RU" sz="36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3600" dirty="0">
                <a:effectLst/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767" y="1477533"/>
            <a:ext cx="2695238" cy="1742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9945" y="1844725"/>
            <a:ext cx="2524125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8535" y="1844725"/>
            <a:ext cx="2638425" cy="176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9241" y="1513205"/>
            <a:ext cx="2609850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643" y="3723933"/>
            <a:ext cx="2533650" cy="169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9945" y="4300710"/>
            <a:ext cx="7592637" cy="169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144" y="4214191"/>
            <a:ext cx="6940013" cy="1868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8541" y="3597325"/>
            <a:ext cx="7235233" cy="2563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4789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Выставка по творчеству </a:t>
            </a:r>
            <a:r>
              <a:rPr lang="ru-RU" dirty="0" err="1" smtClean="0"/>
              <a:t>Г.Тукая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80867" y="661734"/>
            <a:ext cx="1928643" cy="296855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265" y="1283231"/>
            <a:ext cx="2404645" cy="17553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39066" y="1465111"/>
            <a:ext cx="2177423" cy="18136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623968" y="1083708"/>
            <a:ext cx="1755391" cy="21544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39" y="3460653"/>
            <a:ext cx="1799111" cy="222269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6839" y="3460653"/>
            <a:ext cx="3293380" cy="225083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64813" y="3756074"/>
            <a:ext cx="2173458" cy="217345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1578" y="3578469"/>
            <a:ext cx="2617889" cy="2015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075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Дополнительное образование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043" y="1561123"/>
            <a:ext cx="1662984" cy="2054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411" y="1849451"/>
            <a:ext cx="2249884" cy="165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9103" y="1443748"/>
            <a:ext cx="8076921" cy="2409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978" y="4226769"/>
            <a:ext cx="6964412" cy="205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112" y="4192408"/>
            <a:ext cx="7428180" cy="1793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5122" y="4126176"/>
            <a:ext cx="7234659" cy="2063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5122" y="1793875"/>
            <a:ext cx="6473258" cy="1708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653" y="4226769"/>
            <a:ext cx="2124075" cy="150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06181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2607</TotalTime>
  <Words>1367</Words>
  <Application>Microsoft Office PowerPoint</Application>
  <PresentationFormat>Произвольный</PresentationFormat>
  <Paragraphs>231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Апекс</vt:lpstr>
      <vt:lpstr>Муниципальное  бюджетное  дошкольное  образовательное  учреждение -  детский  сад  № 4 города Агрыз Агрызского муниципального района Республики Татарстан</vt:lpstr>
      <vt:lpstr>Презентация PowerPoint</vt:lpstr>
      <vt:lpstr>Охват дошкольным образованием</vt:lpstr>
      <vt:lpstr>Результаты мониторинга образовательной деятельности</vt:lpstr>
      <vt:lpstr>Итоги стартовой диагностики  готовности к школе</vt:lpstr>
      <vt:lpstr>Национальный состав воспитанников</vt:lpstr>
      <vt:lpstr>В рамках Года родных языков и народного единства были проведены различные мероприятия: </vt:lpstr>
      <vt:lpstr>Выставка по творчеству Г.Тукая</vt:lpstr>
      <vt:lpstr>Дополнительное образование</vt:lpstr>
      <vt:lpstr>Спортивные праздники и развлечения</vt:lpstr>
      <vt:lpstr>Индекс здоровья</vt:lpstr>
      <vt:lpstr>Образовательный уровень педагогов</vt:lpstr>
      <vt:lpstr>Квалификационный уровень педагогов</vt:lpstr>
      <vt:lpstr>Сведения по пед.стажу</vt:lpstr>
      <vt:lpstr>Достижения коллектива</vt:lpstr>
      <vt:lpstr>      Результативность участия в профессиональных конкурсах </vt:lpstr>
      <vt:lpstr>      Результативность участия в профессиональных конкурсах </vt:lpstr>
      <vt:lpstr>Достижения воспитанников</vt:lpstr>
      <vt:lpstr>Достижения воспитанников</vt:lpstr>
      <vt:lpstr>Достижения воспитанников</vt:lpstr>
      <vt:lpstr>Достижения воспитанников</vt:lpstr>
      <vt:lpstr>Достижения воспитанников</vt:lpstr>
      <vt:lpstr>Смотры-конкурсы</vt:lpstr>
      <vt:lpstr>      Исламова Рузана Радиковна </vt:lpstr>
      <vt:lpstr>      Муратова Альфинур Мусавировна</vt:lpstr>
      <vt:lpstr>      Кушакова Светлана Валерьевна </vt:lpstr>
      <vt:lpstr>Рейтинг результативности участия в профессинальных конкурсах и мероприятиях педагогов МБДОУ – д/с №4 г. Агрыз в 2020-2021 учебном году</vt:lpstr>
      <vt:lpstr>Рейтинг результативности участия в конкурсах и мероприятиях для воспитанников  МБДОУ – д/с №4 г. Агрыз в 2019-2020 учебном году</vt:lpstr>
      <vt:lpstr>Презентация PowerPoint</vt:lpstr>
      <vt:lpstr>Инновационная деятельность</vt:lpstr>
      <vt:lpstr>Наличие грамот за участие в конкурсах  (сравнительная таблица)</vt:lpstr>
      <vt:lpstr> ЗАДАЧИ ДОУ НА 2021– 2022 УЧЕБНЫЙ ГОД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Пользователь Windows</cp:lastModifiedBy>
  <cp:revision>218</cp:revision>
  <dcterms:created xsi:type="dcterms:W3CDTF">2017-06-04T17:26:54Z</dcterms:created>
  <dcterms:modified xsi:type="dcterms:W3CDTF">2021-10-21T11:52:03Z</dcterms:modified>
</cp:coreProperties>
</file>